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sldIdLst>
    <p:sldId id="256" r:id="rId2"/>
    <p:sldId id="258" r:id="rId3"/>
    <p:sldId id="280" r:id="rId4"/>
    <p:sldId id="316" r:id="rId5"/>
    <p:sldId id="333" r:id="rId6"/>
    <p:sldId id="334" r:id="rId7"/>
    <p:sldId id="317" r:id="rId8"/>
    <p:sldId id="318" r:id="rId9"/>
    <p:sldId id="329" r:id="rId10"/>
    <p:sldId id="335" r:id="rId11"/>
    <p:sldId id="330" r:id="rId12"/>
    <p:sldId id="331" r:id="rId13"/>
    <p:sldId id="325" r:id="rId14"/>
    <p:sldId id="347" r:id="rId15"/>
    <p:sldId id="348" r:id="rId16"/>
    <p:sldId id="336" r:id="rId17"/>
    <p:sldId id="345" r:id="rId18"/>
    <p:sldId id="339" r:id="rId19"/>
    <p:sldId id="346" r:id="rId20"/>
    <p:sldId id="342" r:id="rId21"/>
    <p:sldId id="326" r:id="rId22"/>
    <p:sldId id="343" r:id="rId23"/>
    <p:sldId id="344" r:id="rId24"/>
    <p:sldId id="341" r:id="rId25"/>
    <p:sldId id="349" r:id="rId26"/>
    <p:sldId id="283" r:id="rId27"/>
    <p:sldId id="328" r:id="rId28"/>
    <p:sldId id="350"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6"/>
    <p:restoredTop sz="63512"/>
  </p:normalViewPr>
  <p:slideViewPr>
    <p:cSldViewPr snapToGrid="0">
      <p:cViewPr varScale="1">
        <p:scale>
          <a:sx n="58" d="100"/>
          <a:sy n="58" d="100"/>
        </p:scale>
        <p:origin x="1752"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778F99-6FFA-3745-808F-1728F6663B84}" type="datetimeFigureOut">
              <a:rPr lang="en-US" smtClean="0"/>
              <a:t>7/14/2025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3BF23E-0486-3846-89D2-08363204E8A7}" type="slidenum">
              <a:rPr lang="en-US" smtClean="0"/>
              <a:t>‹#›</a:t>
            </a:fld>
            <a:endParaRPr lang="en-US"/>
          </a:p>
        </p:txBody>
      </p:sp>
    </p:spTree>
    <p:extLst>
      <p:ext uri="{BB962C8B-B14F-4D97-AF65-F5344CB8AC3E}">
        <p14:creationId xmlns:p14="http://schemas.microsoft.com/office/powerpoint/2010/main" val="4272218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 into the term while church-planting</a:t>
            </a:r>
          </a:p>
          <a:p>
            <a:endParaRPr lang="en-US" dirty="0"/>
          </a:p>
          <a:p>
            <a:r>
              <a:rPr lang="en-US" dirty="0"/>
              <a:t>I’ve cut ½ my material to focus more on our own church than on others</a:t>
            </a:r>
          </a:p>
        </p:txBody>
      </p:sp>
      <p:sp>
        <p:nvSpPr>
          <p:cNvPr id="4" name="Slide Number Placeholder 3"/>
          <p:cNvSpPr>
            <a:spLocks noGrp="1"/>
          </p:cNvSpPr>
          <p:nvPr>
            <p:ph type="sldNum" sz="quarter" idx="5"/>
          </p:nvPr>
        </p:nvSpPr>
        <p:spPr/>
        <p:txBody>
          <a:bodyPr/>
          <a:lstStyle/>
          <a:p>
            <a:fld id="{363BF23E-0486-3846-89D2-08363204E8A7}" type="slidenum">
              <a:rPr lang="en-US" smtClean="0"/>
              <a:t>1</a:t>
            </a:fld>
            <a:endParaRPr lang="en-US"/>
          </a:p>
        </p:txBody>
      </p:sp>
    </p:spTree>
    <p:extLst>
      <p:ext uri="{BB962C8B-B14F-4D97-AF65-F5344CB8AC3E}">
        <p14:creationId xmlns:p14="http://schemas.microsoft.com/office/powerpoint/2010/main" val="1788849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own analogies:</a:t>
            </a:r>
          </a:p>
          <a:p>
            <a:pPr marL="171450" indent="-171450">
              <a:buFont typeface="Arial" panose="020B0604020202020204" pitchFamily="34" charset="0"/>
              <a:buChar char="•"/>
            </a:pPr>
            <a:r>
              <a:rPr lang="en-US" dirty="0"/>
              <a:t>Homeschooling</a:t>
            </a:r>
          </a:p>
          <a:p>
            <a:pPr marL="171450" indent="-171450">
              <a:buFont typeface="Arial" panose="020B0604020202020204" pitchFamily="34" charset="0"/>
              <a:buChar char="•"/>
            </a:pPr>
            <a:r>
              <a:rPr lang="en-US" dirty="0"/>
              <a:t>Hom church movement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It’s primarily a matter of methodology, not ultimate goals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NCFIC website has some clear affirmations and denials, and I find their positions and podcasts relatively moderate and charitable compared to some podcasts and sermons I’ve listened to.</a:t>
            </a:r>
          </a:p>
        </p:txBody>
      </p:sp>
      <p:sp>
        <p:nvSpPr>
          <p:cNvPr id="4" name="Slide Number Placeholder 3"/>
          <p:cNvSpPr>
            <a:spLocks noGrp="1"/>
          </p:cNvSpPr>
          <p:nvPr>
            <p:ph type="sldNum" sz="quarter" idx="5"/>
          </p:nvPr>
        </p:nvSpPr>
        <p:spPr/>
        <p:txBody>
          <a:bodyPr/>
          <a:lstStyle/>
          <a:p>
            <a:fld id="{363BF23E-0486-3846-89D2-08363204E8A7}" type="slidenum">
              <a:rPr lang="en-US" smtClean="0"/>
              <a:t>3</a:t>
            </a:fld>
            <a:endParaRPr lang="en-US"/>
          </a:p>
        </p:txBody>
      </p:sp>
    </p:spTree>
    <p:extLst>
      <p:ext uri="{BB962C8B-B14F-4D97-AF65-F5344CB8AC3E}">
        <p14:creationId xmlns:p14="http://schemas.microsoft.com/office/powerpoint/2010/main" val="976190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Definitely no children’s church.</a:t>
            </a:r>
          </a:p>
          <a:p>
            <a:endParaRPr lang="en-US" dirty="0"/>
          </a:p>
          <a:p>
            <a:r>
              <a:rPr lang="en-US" dirty="0"/>
              <a:t>Some even don’t provide a nursery.</a:t>
            </a:r>
          </a:p>
        </p:txBody>
      </p:sp>
      <p:sp>
        <p:nvSpPr>
          <p:cNvPr id="4" name="Slide Number Placeholder 3"/>
          <p:cNvSpPr>
            <a:spLocks noGrp="1"/>
          </p:cNvSpPr>
          <p:nvPr>
            <p:ph type="sldNum" sz="quarter" idx="5"/>
          </p:nvPr>
        </p:nvSpPr>
        <p:spPr/>
        <p:txBody>
          <a:bodyPr/>
          <a:lstStyle/>
          <a:p>
            <a:fld id="{363BF23E-0486-3846-89D2-08363204E8A7}" type="slidenum">
              <a:rPr lang="en-US" smtClean="0"/>
              <a:t>4</a:t>
            </a:fld>
            <a:endParaRPr lang="en-US"/>
          </a:p>
        </p:txBody>
      </p:sp>
    </p:spTree>
    <p:extLst>
      <p:ext uri="{BB962C8B-B14F-4D97-AF65-F5344CB8AC3E}">
        <p14:creationId xmlns:p14="http://schemas.microsoft.com/office/powerpoint/2010/main" val="306023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“We deny/reject</a:t>
            </a:r>
            <a:r>
              <a:rPr lang="en-US" sz="1200" kern="1200" dirty="0">
                <a:solidFill>
                  <a:schemeClr val="tx1"/>
                </a:solidFill>
                <a:effectLst/>
                <a:latin typeface="+mn-lt"/>
                <a:ea typeface="+mn-ea"/>
                <a:cs typeface="+mn-cs"/>
              </a:rPr>
              <a:t> that there is any clear, positive, and scriptural pattern or positive institution for creating distinct, age-segregated cultures in the church through age-segregated worship and systematic and comprehensive age-segregated discipleship.” (NCFIC)</a:t>
            </a:r>
          </a:p>
          <a:p>
            <a:endParaRPr lang="en-US" dirty="0"/>
          </a:p>
        </p:txBody>
      </p:sp>
      <p:sp>
        <p:nvSpPr>
          <p:cNvPr id="4" name="Slide Number Placeholder 3"/>
          <p:cNvSpPr>
            <a:spLocks noGrp="1"/>
          </p:cNvSpPr>
          <p:nvPr>
            <p:ph type="sldNum" sz="quarter" idx="5"/>
          </p:nvPr>
        </p:nvSpPr>
        <p:spPr/>
        <p:txBody>
          <a:bodyPr/>
          <a:lstStyle/>
          <a:p>
            <a:fld id="{363BF23E-0486-3846-89D2-08363204E8A7}" type="slidenum">
              <a:rPr lang="en-US" smtClean="0"/>
              <a:t>5</a:t>
            </a:fld>
            <a:endParaRPr lang="en-US"/>
          </a:p>
        </p:txBody>
      </p:sp>
    </p:spTree>
    <p:extLst>
      <p:ext uri="{BB962C8B-B14F-4D97-AF65-F5344CB8AC3E}">
        <p14:creationId xmlns:p14="http://schemas.microsoft.com/office/powerpoint/2010/main" val="3931603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3BF23E-0486-3846-89D2-08363204E8A7}" type="slidenum">
              <a:rPr lang="en-US" smtClean="0"/>
              <a:t>6</a:t>
            </a:fld>
            <a:endParaRPr lang="en-US"/>
          </a:p>
        </p:txBody>
      </p:sp>
    </p:spTree>
    <p:extLst>
      <p:ext uri="{BB962C8B-B14F-4D97-AF65-F5344CB8AC3E}">
        <p14:creationId xmlns:p14="http://schemas.microsoft.com/office/powerpoint/2010/main" val="467159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Leadership 101:  </a:t>
            </a:r>
            <a:r>
              <a:rPr lang="en-US" sz="1200" dirty="0"/>
              <a:t>We can’t delegate our responsibilities as parents.</a:t>
            </a: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“We deny/reject</a:t>
            </a:r>
            <a:r>
              <a:rPr lang="en-US" sz="1200" kern="1200" dirty="0">
                <a:solidFill>
                  <a:schemeClr val="tx1"/>
                </a:solidFill>
                <a:effectLst/>
                <a:latin typeface="+mn-lt"/>
                <a:ea typeface="+mn-ea"/>
                <a:cs typeface="+mn-cs"/>
              </a:rPr>
              <a:t> that the church may usurp or undermine the role of the parents or the responsibilities of the family, or that the family may usurp or undermine the role of the elders or the ministry of the church.” (NCFIC)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Dt 6:6-7</a:t>
            </a:r>
            <a:r>
              <a:rPr lang="en-US" sz="1200" i="1"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cf</a:t>
            </a:r>
            <a:r>
              <a:rPr lang="en-US" sz="1200" kern="1200" dirty="0">
                <a:solidFill>
                  <a:schemeClr val="tx1"/>
                </a:solidFill>
                <a:effectLst/>
                <a:latin typeface="+mn-lt"/>
                <a:ea typeface="+mn-ea"/>
                <a:cs typeface="+mn-cs"/>
              </a:rPr>
              <a:t> 11:19, 32:46</a:t>
            </a:r>
            <a:r>
              <a:rPr lang="en-US" sz="1200" i="1" kern="1200" dirty="0">
                <a:solidFill>
                  <a:schemeClr val="tx1"/>
                </a:solidFill>
                <a:effectLst/>
                <a:latin typeface="+mn-lt"/>
                <a:ea typeface="+mn-ea"/>
                <a:cs typeface="+mn-cs"/>
              </a:rPr>
              <a:t>)- And these words that I command you today shall be on your heart. You shall teach them diligently to your children, and shall talk of them when you sit in your house, and when you walk by the way, and when you lie down, and when you rise.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Prov 22:6</a:t>
            </a:r>
            <a:r>
              <a:rPr lang="en-US" sz="1200" i="1" kern="1200" dirty="0">
                <a:solidFill>
                  <a:schemeClr val="tx1"/>
                </a:solidFill>
                <a:effectLst/>
                <a:latin typeface="+mn-lt"/>
                <a:ea typeface="+mn-ea"/>
                <a:cs typeface="+mn-cs"/>
              </a:rPr>
              <a:t> - Train up a child in the way he should go; even when he is old he will not depart from it.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Eph 6:1,4</a:t>
            </a:r>
            <a:r>
              <a:rPr lang="en-US" sz="1200" i="1" kern="1200" dirty="0">
                <a:solidFill>
                  <a:schemeClr val="tx1"/>
                </a:solidFill>
                <a:effectLst/>
                <a:latin typeface="+mn-lt"/>
                <a:ea typeface="+mn-ea"/>
                <a:cs typeface="+mn-cs"/>
              </a:rPr>
              <a:t> - Children, obey your parents in the Lord, for this is right. ...” Fathers, do not provoke your children to anger, but bring them up in the discipline and instruction of the Lord</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Col 2:8</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“See to it that no one takes you captive by philosophy and empty deceit, according to human tradition, according to the elemental spirits of the world, and not according to Christ.”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shouldn’t take the easy or comfortable route, but do what’s best for our children--and parents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build a church culture that teaches and encourages parents to take their responsibilities seriously,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 family that listens to SS or sermon together can discuss it on the way home or over lunch.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63BF23E-0486-3846-89D2-08363204E8A7}" type="slidenum">
              <a:rPr lang="en-US" smtClean="0"/>
              <a:t>8</a:t>
            </a:fld>
            <a:endParaRPr lang="en-US"/>
          </a:p>
        </p:txBody>
      </p:sp>
    </p:spTree>
    <p:extLst>
      <p:ext uri="{BB962C8B-B14F-4D97-AF65-F5344CB8AC3E}">
        <p14:creationId xmlns:p14="http://schemas.microsoft.com/office/powerpoint/2010/main" val="342003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u="sng" kern="1200" dirty="0">
                <a:solidFill>
                  <a:schemeClr val="tx1"/>
                </a:solidFill>
                <a:effectLst/>
                <a:latin typeface="+mn-lt"/>
                <a:ea typeface="+mn-ea"/>
                <a:cs typeface="+mn-cs"/>
              </a:rPr>
              <a:t>Mk 10:13-14</a:t>
            </a:r>
            <a:r>
              <a:rPr lang="en-US" sz="1200" i="1" kern="1200" dirty="0">
                <a:solidFill>
                  <a:schemeClr val="tx1"/>
                </a:solidFill>
                <a:effectLst/>
                <a:latin typeface="+mn-lt"/>
                <a:ea typeface="+mn-ea"/>
                <a:cs typeface="+mn-cs"/>
              </a:rPr>
              <a:t> – “And they were bringing children to him that he might touch them, and the disciples rebuked them.  But when Jesus saw it, he was indignant and said to them, “Let the children come to me; do not hinder them, for to such belongs the kingdom of God.”</a:t>
            </a:r>
            <a:endParaRPr lang="en-US" sz="1200" kern="1200" dirty="0">
              <a:solidFill>
                <a:schemeClr val="tx1"/>
              </a:solidFill>
              <a:effectLst/>
              <a:latin typeface="+mn-lt"/>
              <a:ea typeface="+mn-ea"/>
              <a:cs typeface="+mn-cs"/>
            </a:endParaRPr>
          </a:p>
          <a:p>
            <a:pPr lvl="1"/>
            <a:r>
              <a:rPr lang="en-US" sz="1200" i="0" kern="1200" dirty="0">
                <a:solidFill>
                  <a:schemeClr val="tx1"/>
                </a:solidFill>
                <a:effectLst/>
                <a:latin typeface="+mn-lt"/>
                <a:ea typeface="+mn-ea"/>
                <a:cs typeface="+mn-cs"/>
              </a:rPr>
              <a:t>Are we perhaps unwittingly keeping our children from Jesus when they are not here to hear His word and praise Him with mom &amp; dad?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“We affirm</a:t>
            </a:r>
            <a:r>
              <a:rPr lang="en-US" sz="1200" kern="1200" dirty="0">
                <a:solidFill>
                  <a:schemeClr val="tx1"/>
                </a:solidFill>
                <a:effectLst/>
                <a:latin typeface="+mn-lt"/>
                <a:ea typeface="+mn-ea"/>
                <a:cs typeface="+mn-cs"/>
              </a:rPr>
              <a:t> that God’s people must be nurtured through the example and instruction of their church’s elders and members in everyday life, and of the importance of fathers and mothers training their families to fulfill the Great Commission through ministry to the saints and witness to the lost (Matt. 28:19-20; Acts 2:46-47; 8:4; 18:24-26; Eph. 5:21-33; 6:1-4; Titus 2:2-6; Heb. 3:13).</a:t>
            </a: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We deny/reject</a:t>
            </a:r>
            <a:r>
              <a:rPr lang="en-US" sz="1200" kern="1200" dirty="0">
                <a:solidFill>
                  <a:schemeClr val="tx1"/>
                </a:solidFill>
                <a:effectLst/>
                <a:latin typeface="+mn-lt"/>
                <a:ea typeface="+mn-ea"/>
                <a:cs typeface="+mn-cs"/>
              </a:rPr>
              <a:t> those contemporary, individualistic philosophies, that fail to convey the responsibility of the church and the family to proclaim the gospel to the next generation, thereby ignoring the mission of the church and the family to evangelize, teach, and equip every generation to worship and serve the Lord.</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We deny/reject</a:t>
            </a:r>
            <a:r>
              <a:rPr lang="en-US" sz="1200" kern="1200" dirty="0">
                <a:solidFill>
                  <a:schemeClr val="tx1"/>
                </a:solidFill>
                <a:effectLst/>
                <a:latin typeface="+mn-lt"/>
                <a:ea typeface="+mn-ea"/>
                <a:cs typeface="+mn-cs"/>
              </a:rPr>
              <a:t> the emphasis on family-fragmenting methods or programs that disregard the nature of the church as God’s people in community and that displace or discourage family ministry outreach.” (NCFIC)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Might be a slightly different discussion in a Baptist church, where children of believers are not automatically recognized as members of the new covenant, but there are Baptist churches/leaders that identify as FIC (</a:t>
            </a:r>
            <a:r>
              <a:rPr lang="en-US" sz="1200" kern="1200" dirty="0" err="1">
                <a:solidFill>
                  <a:schemeClr val="tx1"/>
                </a:solidFill>
                <a:effectLst/>
                <a:latin typeface="+mn-lt"/>
                <a:ea typeface="+mn-ea"/>
                <a:cs typeface="+mn-cs"/>
              </a:rPr>
              <a:t>Voddie</a:t>
            </a:r>
            <a:r>
              <a:rPr lang="en-US" sz="1200" kern="1200" dirty="0">
                <a:solidFill>
                  <a:schemeClr val="tx1"/>
                </a:solidFill>
                <a:effectLst/>
                <a:latin typeface="+mn-lt"/>
                <a:ea typeface="+mn-ea"/>
                <a:cs typeface="+mn-cs"/>
              </a:rPr>
              <a:t> Baucham)</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We have had people visit SMPC and decide to leave over this issue, some oddly (in my mind) who are </a:t>
            </a:r>
            <a:r>
              <a:rPr lang="en-US" sz="1200" kern="1200" dirty="0" err="1">
                <a:solidFill>
                  <a:schemeClr val="tx1"/>
                </a:solidFill>
                <a:effectLst/>
                <a:latin typeface="+mn-lt"/>
                <a:ea typeface="+mn-ea"/>
                <a:cs typeface="+mn-cs"/>
              </a:rPr>
              <a:t>paedobaptists</a:t>
            </a:r>
            <a:r>
              <a:rPr lang="en-US" sz="1200" kern="1200" dirty="0">
                <a:solidFill>
                  <a:schemeClr val="tx1"/>
                </a:solidFill>
                <a:effectLst/>
                <a:latin typeface="+mn-lt"/>
                <a:ea typeface="+mn-ea"/>
                <a:cs typeface="+mn-cs"/>
              </a:rPr>
              <a:t> and choose to be in a FIC vs one where their children are baptized and officially part of the church.  But that’s a whole other discussion…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63BF23E-0486-3846-89D2-08363204E8A7}" type="slidenum">
              <a:rPr lang="en-US" smtClean="0"/>
              <a:t>9</a:t>
            </a:fld>
            <a:endParaRPr lang="en-US"/>
          </a:p>
        </p:txBody>
      </p:sp>
    </p:spTree>
    <p:extLst>
      <p:ext uri="{BB962C8B-B14F-4D97-AF65-F5344CB8AC3E}">
        <p14:creationId xmlns:p14="http://schemas.microsoft.com/office/powerpoint/2010/main" val="2431362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Children’s ministry can’t practice discipline or the sacraments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Even where their understanding is limited, but the service isn’t simply information download.  Children are witnessing and experiencing the church worship, sacraments, etc.</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Now churches with a children’s church during the worship service vary as to how old they welcome children to leave the service.  We used to have children’s church to around 7 or 8 I think, but I know of one church in Wales that does it all the way to 18!</a:t>
            </a:r>
          </a:p>
          <a:p>
            <a:endParaRPr lang="en-US" dirty="0"/>
          </a:p>
          <a:p>
            <a:r>
              <a:rPr lang="en-US" dirty="0"/>
              <a:t>Children’s church workers are also missing the worship service.</a:t>
            </a:r>
          </a:p>
          <a:p>
            <a:endParaRPr lang="en-US" dirty="0"/>
          </a:p>
          <a:p>
            <a:r>
              <a:rPr lang="en-US" dirty="0"/>
              <a:t>The data show that integrated worship produces life-long worshipers.  For those youth who walk away, were they ever really part of the church?</a:t>
            </a:r>
          </a:p>
        </p:txBody>
      </p:sp>
      <p:sp>
        <p:nvSpPr>
          <p:cNvPr id="4" name="Slide Number Placeholder 3"/>
          <p:cNvSpPr>
            <a:spLocks noGrp="1"/>
          </p:cNvSpPr>
          <p:nvPr>
            <p:ph type="sldNum" sz="quarter" idx="5"/>
          </p:nvPr>
        </p:nvSpPr>
        <p:spPr/>
        <p:txBody>
          <a:bodyPr/>
          <a:lstStyle/>
          <a:p>
            <a:fld id="{363BF23E-0486-3846-89D2-08363204E8A7}" type="slidenum">
              <a:rPr lang="en-US" smtClean="0"/>
              <a:t>10</a:t>
            </a:fld>
            <a:endParaRPr lang="en-US"/>
          </a:p>
        </p:txBody>
      </p:sp>
    </p:spTree>
    <p:extLst>
      <p:ext uri="{BB962C8B-B14F-4D97-AF65-F5344CB8AC3E}">
        <p14:creationId xmlns:p14="http://schemas.microsoft.com/office/powerpoint/2010/main" val="1961749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Dt 31:10-13</a:t>
            </a:r>
            <a:r>
              <a:rPr lang="en-US" sz="1200" i="1" kern="1200" dirty="0">
                <a:solidFill>
                  <a:schemeClr val="tx1"/>
                </a:solidFill>
                <a:effectLst/>
                <a:latin typeface="+mn-lt"/>
                <a:ea typeface="+mn-ea"/>
                <a:cs typeface="+mn-cs"/>
              </a:rPr>
              <a:t> - …Assemble the people, men, women, and little ones, and the sojourner within your towns, that they may hear and learn to fear the LORD your God, ….”</a:t>
            </a:r>
            <a:endParaRPr lang="en-US" sz="1200" kern="1200" dirty="0">
              <a:solidFill>
                <a:schemeClr val="tx1"/>
              </a:solidFill>
              <a:effectLst/>
              <a:latin typeface="+mn-lt"/>
              <a:ea typeface="+mn-ea"/>
              <a:cs typeface="+mn-cs"/>
            </a:endParaRPr>
          </a:p>
          <a:p>
            <a:endParaRPr lang="en-US" sz="1200" u="sng"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rPr>
              <a:t>Josh 8:34-35</a:t>
            </a:r>
            <a:r>
              <a:rPr lang="en-US" sz="1200" i="1" kern="1200" dirty="0">
                <a:solidFill>
                  <a:schemeClr val="tx1"/>
                </a:solidFill>
                <a:effectLst/>
                <a:latin typeface="+mn-lt"/>
                <a:ea typeface="+mn-ea"/>
                <a:cs typeface="+mn-cs"/>
              </a:rPr>
              <a:t> - .... There was not a word of all that Moses commanded that Joshua did not read before all the assembly of Israel, and the women, and the little ones, and the sojourners who lived among them.</a:t>
            </a:r>
            <a:endParaRPr lang="en-US" sz="1200" kern="1200" dirty="0">
              <a:solidFill>
                <a:schemeClr val="tx1"/>
              </a:solidFill>
              <a:effectLst/>
              <a:latin typeface="+mn-lt"/>
              <a:ea typeface="+mn-ea"/>
              <a:cs typeface="+mn-cs"/>
            </a:endParaRPr>
          </a:p>
          <a:p>
            <a:endParaRPr lang="en-US" sz="1200" u="sng"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rPr>
              <a:t>Ps 78:1-4</a:t>
            </a:r>
            <a:r>
              <a:rPr lang="en-US" sz="1200" i="1" kern="1200" dirty="0">
                <a:solidFill>
                  <a:schemeClr val="tx1"/>
                </a:solidFill>
                <a:effectLst/>
                <a:latin typeface="+mn-lt"/>
                <a:ea typeface="+mn-ea"/>
                <a:cs typeface="+mn-cs"/>
              </a:rPr>
              <a:t> - ... We will not hide (our fathers’ teaching)  from their children, but tell to the coming generation the glorious deeds of the LORD, and his might, and the wonders that he has done.</a:t>
            </a:r>
            <a:endParaRPr lang="en-US" sz="1200" kern="1200" dirty="0">
              <a:solidFill>
                <a:schemeClr val="tx1"/>
              </a:solidFill>
              <a:effectLst/>
              <a:latin typeface="+mn-lt"/>
              <a:ea typeface="+mn-ea"/>
              <a:cs typeface="+mn-cs"/>
            </a:endParaRPr>
          </a:p>
          <a:p>
            <a:endParaRPr lang="en-US" dirty="0"/>
          </a:p>
          <a:p>
            <a:r>
              <a:rPr lang="en-US" sz="1200" b="0" i="0" u="sng" kern="1200" dirty="0">
                <a:solidFill>
                  <a:schemeClr val="tx1"/>
                </a:solidFill>
                <a:effectLst/>
                <a:latin typeface="+mn-lt"/>
                <a:ea typeface="+mn-ea"/>
                <a:cs typeface="+mn-cs"/>
              </a:rPr>
              <a:t>Eph 6:1-4</a:t>
            </a:r>
            <a:r>
              <a:rPr lang="en-US" sz="1200" b="0" i="0" u="none" kern="1200" dirty="0">
                <a:solidFill>
                  <a:schemeClr val="tx1"/>
                </a:solidFill>
                <a:effectLst/>
                <a:latin typeface="+mn-lt"/>
                <a:ea typeface="+mn-ea"/>
                <a:cs typeface="+mn-cs"/>
              </a:rPr>
              <a:t> - </a:t>
            </a:r>
            <a:r>
              <a:rPr lang="en-US" sz="1200" b="0" i="1" kern="1200" dirty="0">
                <a:solidFill>
                  <a:schemeClr val="tx1"/>
                </a:solidFill>
                <a:effectLst/>
                <a:latin typeface="+mn-lt"/>
                <a:ea typeface="+mn-ea"/>
                <a:cs typeface="+mn-cs"/>
              </a:rPr>
              <a:t>Children, obey your parents in the Lord, for this is right. </a:t>
            </a:r>
            <a:r>
              <a:rPr lang="en-US" sz="1200" b="1" i="1" kern="1200" baseline="30000" dirty="0">
                <a:solidFill>
                  <a:schemeClr val="tx1"/>
                </a:solidFill>
                <a:effectLst/>
                <a:latin typeface="+mn-lt"/>
                <a:ea typeface="+mn-ea"/>
                <a:cs typeface="+mn-cs"/>
              </a:rPr>
              <a:t>2 </a:t>
            </a:r>
            <a:r>
              <a:rPr lang="en-US" sz="1200" b="0" i="1" kern="1200" dirty="0">
                <a:solidFill>
                  <a:schemeClr val="tx1"/>
                </a:solidFill>
                <a:effectLst/>
                <a:latin typeface="+mn-lt"/>
                <a:ea typeface="+mn-ea"/>
                <a:cs typeface="+mn-cs"/>
              </a:rPr>
              <a:t>“Honor your father and mother” (this is the first commandment with a promise), </a:t>
            </a:r>
            <a:r>
              <a:rPr lang="en-US" sz="1200" b="1" i="1" kern="1200" baseline="30000" dirty="0">
                <a:solidFill>
                  <a:schemeClr val="tx1"/>
                </a:solidFill>
                <a:effectLst/>
                <a:latin typeface="+mn-lt"/>
                <a:ea typeface="+mn-ea"/>
                <a:cs typeface="+mn-cs"/>
              </a:rPr>
              <a:t>3 </a:t>
            </a:r>
            <a:r>
              <a:rPr lang="en-US" sz="1200" b="0" i="1" kern="1200" dirty="0">
                <a:solidFill>
                  <a:schemeClr val="tx1"/>
                </a:solidFill>
                <a:effectLst/>
                <a:latin typeface="+mn-lt"/>
                <a:ea typeface="+mn-ea"/>
                <a:cs typeface="+mn-cs"/>
              </a:rPr>
              <a:t>“that it may go well with you and that you may live long in the land.” </a:t>
            </a:r>
            <a:r>
              <a:rPr lang="en-US" sz="1200" b="1" i="1" kern="1200" baseline="30000" dirty="0">
                <a:solidFill>
                  <a:schemeClr val="tx1"/>
                </a:solidFill>
                <a:effectLst/>
                <a:latin typeface="+mn-lt"/>
                <a:ea typeface="+mn-ea"/>
                <a:cs typeface="+mn-cs"/>
              </a:rPr>
              <a:t>4 </a:t>
            </a:r>
            <a:r>
              <a:rPr lang="en-US" sz="1200" b="0" i="1" kern="1200" dirty="0">
                <a:solidFill>
                  <a:schemeClr val="tx1"/>
                </a:solidFill>
                <a:effectLst/>
                <a:latin typeface="+mn-lt"/>
                <a:ea typeface="+mn-ea"/>
                <a:cs typeface="+mn-cs"/>
              </a:rPr>
              <a:t>Fathers, do not provoke your children to anger, but bring them up in the discipline and instruction of the Lord.</a:t>
            </a:r>
          </a:p>
          <a:p>
            <a:endParaRPr lang="en-US" dirty="0"/>
          </a:p>
          <a:p>
            <a:r>
              <a:rPr lang="en-US" dirty="0"/>
              <a:t>Does the regulative principle apply here?</a:t>
            </a:r>
          </a:p>
        </p:txBody>
      </p:sp>
      <p:sp>
        <p:nvSpPr>
          <p:cNvPr id="4" name="Slide Number Placeholder 3"/>
          <p:cNvSpPr>
            <a:spLocks noGrp="1"/>
          </p:cNvSpPr>
          <p:nvPr>
            <p:ph type="sldNum" sz="quarter" idx="5"/>
          </p:nvPr>
        </p:nvSpPr>
        <p:spPr/>
        <p:txBody>
          <a:bodyPr/>
          <a:lstStyle/>
          <a:p>
            <a:fld id="{363BF23E-0486-3846-89D2-08363204E8A7}" type="slidenum">
              <a:rPr lang="en-US" smtClean="0"/>
              <a:t>11</a:t>
            </a:fld>
            <a:endParaRPr lang="en-US"/>
          </a:p>
        </p:txBody>
      </p:sp>
    </p:spTree>
    <p:extLst>
      <p:ext uri="{BB962C8B-B14F-4D97-AF65-F5344CB8AC3E}">
        <p14:creationId xmlns:p14="http://schemas.microsoft.com/office/powerpoint/2010/main" val="3721397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We should fight any poor attitude we may have towards children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How much should we let noisy children annoy us?</a:t>
            </a:r>
          </a:p>
          <a:p>
            <a:pPr lvl="0"/>
            <a:endParaRPr lang="en-US" sz="1200" u="sng"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Ps 127:3-5</a:t>
            </a:r>
            <a:r>
              <a:rPr lang="en-US" sz="1200" i="1" kern="1200" dirty="0">
                <a:solidFill>
                  <a:schemeClr val="tx1"/>
                </a:solidFill>
                <a:effectLst/>
                <a:latin typeface="+mn-lt"/>
                <a:ea typeface="+mn-ea"/>
                <a:cs typeface="+mn-cs"/>
              </a:rPr>
              <a:t> – “Behold, children are a heritage from the Lord, the fruit of the womb a reward.  Like arrows in the hand of a warrior are the children of one’s youth.  Blessed is the man who fills his quiver with them!”</a:t>
            </a:r>
          </a:p>
          <a:p>
            <a:pPr lvl="0"/>
            <a:endParaRPr lang="en-US" sz="1200" i="1" kern="1200" dirty="0">
              <a:solidFill>
                <a:schemeClr val="tx1"/>
              </a:solidFill>
              <a:effectLst/>
              <a:latin typeface="+mn-lt"/>
              <a:ea typeface="+mn-ea"/>
              <a:cs typeface="+mn-cs"/>
            </a:endParaRPr>
          </a:p>
          <a:p>
            <a:pPr lvl="0"/>
            <a:r>
              <a:rPr lang="en-US" sz="1200" u="sng" kern="1200" dirty="0">
                <a:solidFill>
                  <a:schemeClr val="tx1"/>
                </a:solidFill>
                <a:effectLst/>
                <a:latin typeface="+mn-lt"/>
                <a:ea typeface="+mn-ea"/>
                <a:cs typeface="+mn-cs"/>
              </a:rPr>
              <a:t>Eph 6:1</a:t>
            </a:r>
            <a:r>
              <a:rPr lang="en-US" sz="1200" u="none" kern="1200" dirty="0">
                <a:solidFill>
                  <a:schemeClr val="tx1"/>
                </a:solidFill>
                <a:effectLst/>
                <a:latin typeface="+mn-lt"/>
                <a:ea typeface="+mn-ea"/>
                <a:cs typeface="+mn-cs"/>
              </a:rPr>
              <a:t> – e.g. command to children</a:t>
            </a:r>
            <a:endParaRPr lang="en-US" sz="1200" u="sng"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363BF23E-0486-3846-89D2-08363204E8A7}" type="slidenum">
              <a:rPr lang="en-US" smtClean="0"/>
              <a:t>12</a:t>
            </a:fld>
            <a:endParaRPr lang="en-US"/>
          </a:p>
        </p:txBody>
      </p:sp>
    </p:spTree>
    <p:extLst>
      <p:ext uri="{BB962C8B-B14F-4D97-AF65-F5344CB8AC3E}">
        <p14:creationId xmlns:p14="http://schemas.microsoft.com/office/powerpoint/2010/main" val="1891086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Mt 15:11 “it is not what goes into the mouth that defiles a person, but what comes out of the mouth; this defiles a person”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Tacitly teaching that our real problem is out there vs in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63BF23E-0486-3846-89D2-08363204E8A7}" type="slidenum">
              <a:rPr lang="en-US" smtClean="0"/>
              <a:t>13</a:t>
            </a:fld>
            <a:endParaRPr lang="en-US"/>
          </a:p>
        </p:txBody>
      </p:sp>
    </p:spTree>
    <p:extLst>
      <p:ext uri="{BB962C8B-B14F-4D97-AF65-F5344CB8AC3E}">
        <p14:creationId xmlns:p14="http://schemas.microsoft.com/office/powerpoint/2010/main" val="3116864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DAA2D-AB25-54A6-FF32-13DA38786A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7FDC6-7DFD-84E7-FCCC-4CD0D491D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D2BAFC-CEA6-16C3-7F94-C1AA4EA7F6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Discarding expertise outside the home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Eph 4:11-12 - And he gave the apostles, the prophets, the evangelists, the shepherds and teachers, to equip the saints for the work of ministry, for building up the body of Christ,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1 Cor 12:4-7 - Now there are varieties of gifts, but the same Spirit; and there are varieties of service, but the same Lord; and there are varieties of activities, but it is the same God who empowers them all in everyone. To each is given the manifestation of the Spirit for the common good.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Rom 12:4-8 - For as in one body we have many members, and the members do not all have the same function, so we, though many, are one body in Christ, and individually members one of another. Having gifts that differ according to the grace given to us, let us use them: if prophecy, in proportion to our faith; if service, in our serving; the one who teaches, in his teaching; the one who exhorts, in his exhortation; the one who contributes, in generosity; the one who leads, with zeal; the one who does acts of mercy, with cheerfulness.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u="non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u="none" dirty="0"/>
              <a:t>On the other hand, FIC’s see age segregation as a way of shielding children from the panoply of church gifts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u="none" dirty="0"/>
          </a:p>
        </p:txBody>
      </p:sp>
      <p:sp>
        <p:nvSpPr>
          <p:cNvPr id="4" name="Slide Number Placeholder 3">
            <a:extLst>
              <a:ext uri="{FF2B5EF4-FFF2-40B4-BE49-F238E27FC236}">
                <a16:creationId xmlns:a16="http://schemas.microsoft.com/office/drawing/2014/main" id="{3D677992-2235-DA38-CD3A-32BA8F94F3BB}"/>
              </a:ext>
            </a:extLst>
          </p:cNvPr>
          <p:cNvSpPr>
            <a:spLocks noGrp="1"/>
          </p:cNvSpPr>
          <p:nvPr>
            <p:ph type="sldNum" sz="quarter" idx="5"/>
          </p:nvPr>
        </p:nvSpPr>
        <p:spPr/>
        <p:txBody>
          <a:bodyPr/>
          <a:lstStyle/>
          <a:p>
            <a:fld id="{363BF23E-0486-3846-89D2-08363204E8A7}" type="slidenum">
              <a:rPr lang="en-US" smtClean="0"/>
              <a:t>14</a:t>
            </a:fld>
            <a:endParaRPr lang="en-US"/>
          </a:p>
        </p:txBody>
      </p:sp>
    </p:spTree>
    <p:extLst>
      <p:ext uri="{BB962C8B-B14F-4D97-AF65-F5344CB8AC3E}">
        <p14:creationId xmlns:p14="http://schemas.microsoft.com/office/powerpoint/2010/main" val="4254332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924FC-78EA-2D51-A6B8-A0B5A37C5E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57241-9BC4-107D-B6AA-156C7D37FA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D4F6B3-B028-DD8F-B407-DEC01A0AD6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Balancing family and church spheres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u="sng" kern="1200" dirty="0">
                <a:solidFill>
                  <a:schemeClr val="tx1"/>
                </a:solidFill>
                <a:effectLst/>
                <a:latin typeface="+mn-lt"/>
                <a:ea typeface="+mn-ea"/>
                <a:cs typeface="+mn-cs"/>
              </a:rPr>
              <a:t>Mt 10:34-37 </a:t>
            </a:r>
            <a:r>
              <a:rPr lang="en-US" sz="1200" kern="1200" dirty="0">
                <a:solidFill>
                  <a:schemeClr val="tx1"/>
                </a:solidFill>
                <a:effectLst/>
                <a:latin typeface="+mn-lt"/>
                <a:ea typeface="+mn-ea"/>
                <a:cs typeface="+mn-cs"/>
              </a:rPr>
              <a:t>- </a:t>
            </a:r>
            <a:r>
              <a:rPr lang="en-US" sz="1200" b="1" i="0" kern="1200" baseline="30000" dirty="0">
                <a:solidFill>
                  <a:schemeClr val="tx1"/>
                </a:solidFill>
                <a:effectLst/>
                <a:latin typeface="+mn-lt"/>
                <a:ea typeface="+mn-ea"/>
                <a:cs typeface="+mn-cs"/>
              </a:rPr>
              <a:t>34 </a:t>
            </a:r>
            <a:r>
              <a:rPr lang="en-US" sz="1200" b="0" i="0" kern="1200" dirty="0">
                <a:solidFill>
                  <a:schemeClr val="tx1"/>
                </a:solidFill>
                <a:effectLst/>
                <a:latin typeface="+mn-lt"/>
                <a:ea typeface="+mn-ea"/>
                <a:cs typeface="+mn-cs"/>
              </a:rPr>
              <a:t>“</a:t>
            </a:r>
            <a:r>
              <a:rPr lang="en-US" sz="1200" b="0" i="1" kern="1200" dirty="0">
                <a:solidFill>
                  <a:schemeClr val="tx1"/>
                </a:solidFill>
                <a:effectLst/>
                <a:latin typeface="+mn-lt"/>
                <a:ea typeface="+mn-ea"/>
                <a:cs typeface="+mn-cs"/>
              </a:rPr>
              <a:t>Do not think that I have come to bring peace to the earth. I have not come to bring peace, but a sword. </a:t>
            </a:r>
            <a:r>
              <a:rPr lang="en-US" sz="1200" b="1" i="1" kern="1200" baseline="30000" dirty="0">
                <a:solidFill>
                  <a:schemeClr val="tx1"/>
                </a:solidFill>
                <a:effectLst/>
                <a:latin typeface="+mn-lt"/>
                <a:ea typeface="+mn-ea"/>
                <a:cs typeface="+mn-cs"/>
              </a:rPr>
              <a:t>35 </a:t>
            </a:r>
            <a:r>
              <a:rPr lang="en-US" sz="1200" b="0" i="1" kern="1200" dirty="0">
                <a:solidFill>
                  <a:schemeClr val="tx1"/>
                </a:solidFill>
                <a:effectLst/>
                <a:latin typeface="+mn-lt"/>
                <a:ea typeface="+mn-ea"/>
                <a:cs typeface="+mn-cs"/>
              </a:rPr>
              <a:t>For I have come to set a man against his father, and a daughter against her mother, and a daughter-in-law against her mother-in-law. </a:t>
            </a:r>
            <a:r>
              <a:rPr lang="en-US" sz="1200" b="1" i="1" kern="1200" baseline="30000" dirty="0">
                <a:solidFill>
                  <a:schemeClr val="tx1"/>
                </a:solidFill>
                <a:effectLst/>
                <a:latin typeface="+mn-lt"/>
                <a:ea typeface="+mn-ea"/>
                <a:cs typeface="+mn-cs"/>
              </a:rPr>
              <a:t>36 </a:t>
            </a:r>
            <a:r>
              <a:rPr lang="en-US" sz="1200" b="0" i="1" kern="1200" dirty="0">
                <a:solidFill>
                  <a:schemeClr val="tx1"/>
                </a:solidFill>
                <a:effectLst/>
                <a:latin typeface="+mn-lt"/>
                <a:ea typeface="+mn-ea"/>
                <a:cs typeface="+mn-cs"/>
              </a:rPr>
              <a:t>And a person's enemies will be those of his own household. </a:t>
            </a:r>
            <a:r>
              <a:rPr lang="en-US" sz="1200" b="1" i="1" kern="1200" baseline="30000" dirty="0">
                <a:solidFill>
                  <a:schemeClr val="tx1"/>
                </a:solidFill>
                <a:effectLst/>
                <a:latin typeface="+mn-lt"/>
                <a:ea typeface="+mn-ea"/>
                <a:cs typeface="+mn-cs"/>
              </a:rPr>
              <a:t>37 </a:t>
            </a:r>
            <a:r>
              <a:rPr lang="en-US" sz="1200" b="0" i="1" kern="1200" dirty="0">
                <a:solidFill>
                  <a:schemeClr val="tx1"/>
                </a:solidFill>
                <a:effectLst/>
                <a:latin typeface="+mn-lt"/>
                <a:ea typeface="+mn-ea"/>
                <a:cs typeface="+mn-cs"/>
              </a:rPr>
              <a:t>Whoever loves father or mother more than me is not worthy of me, and whoever loves son or daughter more than me is not worthy of me.</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Church is the real family</a:t>
            </a:r>
            <a:endParaRPr lang="en-US" sz="1200" b="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can’t delegate our responsibilities as parents, but we </a:t>
            </a:r>
            <a:r>
              <a:rPr lang="en-US" sz="1200" u="sng" dirty="0"/>
              <a:t>can</a:t>
            </a:r>
            <a:r>
              <a:rPr lang="en-US" sz="1200" u="none" dirty="0"/>
              <a:t> delegate training to serve those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dirty="0"/>
              <a:t>In the end it’s about fulfilling responsibilities and what is best for the child, not being married to a set methodology.</a:t>
            </a:r>
          </a:p>
          <a:p>
            <a:endParaRPr lang="en-US" dirty="0"/>
          </a:p>
          <a:p>
            <a:endParaRPr lang="en-US" dirty="0"/>
          </a:p>
        </p:txBody>
      </p:sp>
      <p:sp>
        <p:nvSpPr>
          <p:cNvPr id="4" name="Slide Number Placeholder 3">
            <a:extLst>
              <a:ext uri="{FF2B5EF4-FFF2-40B4-BE49-F238E27FC236}">
                <a16:creationId xmlns:a16="http://schemas.microsoft.com/office/drawing/2014/main" id="{A45B1EAC-CA8F-F8A2-CC9A-B56236BE9D94}"/>
              </a:ext>
            </a:extLst>
          </p:cNvPr>
          <p:cNvSpPr>
            <a:spLocks noGrp="1"/>
          </p:cNvSpPr>
          <p:nvPr>
            <p:ph type="sldNum" sz="quarter" idx="5"/>
          </p:nvPr>
        </p:nvSpPr>
        <p:spPr/>
        <p:txBody>
          <a:bodyPr/>
          <a:lstStyle/>
          <a:p>
            <a:fld id="{363BF23E-0486-3846-89D2-08363204E8A7}" type="slidenum">
              <a:rPr lang="en-US" smtClean="0"/>
              <a:t>15</a:t>
            </a:fld>
            <a:endParaRPr lang="en-US"/>
          </a:p>
        </p:txBody>
      </p:sp>
    </p:spTree>
    <p:extLst>
      <p:ext uri="{BB962C8B-B14F-4D97-AF65-F5344CB8AC3E}">
        <p14:creationId xmlns:p14="http://schemas.microsoft.com/office/powerpoint/2010/main" val="290113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claim to be applying the regulative principle, but they’re not.  Their ”clear” biblical teaching assumes way too much of OT in NC, of apostolic epistles as weekly worship, </a:t>
            </a:r>
            <a:r>
              <a:rPr lang="en-US" dirty="0" err="1"/>
              <a:t>etc</a:t>
            </a:r>
            <a:r>
              <a:rPr lang="en-US" dirty="0"/>
              <a:t>, and they use assume practice as teaching.</a:t>
            </a:r>
          </a:p>
          <a:p>
            <a:endParaRPr lang="en-US" dirty="0"/>
          </a:p>
          <a:p>
            <a:r>
              <a:rPr lang="en-US" dirty="0"/>
              <a:t>Home church movement would criticize FIC’s and all of us on the same basis.</a:t>
            </a:r>
          </a:p>
          <a:p>
            <a:endParaRPr lang="en-US" dirty="0"/>
          </a:p>
          <a:p>
            <a:r>
              <a:rPr lang="en-US" dirty="0" err="1"/>
              <a:t>Credobaptists</a:t>
            </a:r>
            <a:r>
              <a:rPr lang="en-US" dirty="0"/>
              <a:t> rely too much on narrative of a 1</a:t>
            </a:r>
            <a:r>
              <a:rPr lang="en-US" baseline="30000" dirty="0"/>
              <a:t>st</a:t>
            </a:r>
            <a:r>
              <a:rPr lang="en-US" dirty="0"/>
              <a:t> Century church.</a:t>
            </a:r>
          </a:p>
        </p:txBody>
      </p:sp>
      <p:sp>
        <p:nvSpPr>
          <p:cNvPr id="4" name="Slide Number Placeholder 3"/>
          <p:cNvSpPr>
            <a:spLocks noGrp="1"/>
          </p:cNvSpPr>
          <p:nvPr>
            <p:ph type="sldNum" sz="quarter" idx="5"/>
          </p:nvPr>
        </p:nvSpPr>
        <p:spPr/>
        <p:txBody>
          <a:bodyPr/>
          <a:lstStyle/>
          <a:p>
            <a:fld id="{363BF23E-0486-3846-89D2-08363204E8A7}" type="slidenum">
              <a:rPr lang="en-US" smtClean="0"/>
              <a:t>16</a:t>
            </a:fld>
            <a:endParaRPr lang="en-US"/>
          </a:p>
        </p:txBody>
      </p:sp>
    </p:spTree>
    <p:extLst>
      <p:ext uri="{BB962C8B-B14F-4D97-AF65-F5344CB8AC3E}">
        <p14:creationId xmlns:p14="http://schemas.microsoft.com/office/powerpoint/2010/main" val="2527921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08B54-395A-29E6-773B-2E139257B4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93864-3E08-D868-87C9-CD4707B3A7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D737FC-0A77-5C6E-6293-C8DDF7E5687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Jesus and the early disciples would have attended segregated synagogues and schools:  having separate courts in the temple men versus women and children.  Young Jewish boys attended age-segregated day schools.</a:t>
            </a:r>
          </a:p>
          <a:p>
            <a:endParaRPr lang="en-US" dirty="0"/>
          </a:p>
        </p:txBody>
      </p:sp>
      <p:sp>
        <p:nvSpPr>
          <p:cNvPr id="4" name="Slide Number Placeholder 3">
            <a:extLst>
              <a:ext uri="{FF2B5EF4-FFF2-40B4-BE49-F238E27FC236}">
                <a16:creationId xmlns:a16="http://schemas.microsoft.com/office/drawing/2014/main" id="{AF7C1D30-2F08-D9EA-A198-C2212EDC221D}"/>
              </a:ext>
            </a:extLst>
          </p:cNvPr>
          <p:cNvSpPr>
            <a:spLocks noGrp="1"/>
          </p:cNvSpPr>
          <p:nvPr>
            <p:ph type="sldNum" sz="quarter" idx="5"/>
          </p:nvPr>
        </p:nvSpPr>
        <p:spPr/>
        <p:txBody>
          <a:bodyPr/>
          <a:lstStyle/>
          <a:p>
            <a:fld id="{363BF23E-0486-3846-89D2-08363204E8A7}" type="slidenum">
              <a:rPr lang="en-US" smtClean="0"/>
              <a:t>17</a:t>
            </a:fld>
            <a:endParaRPr lang="en-US"/>
          </a:p>
        </p:txBody>
      </p:sp>
    </p:spTree>
    <p:extLst>
      <p:ext uri="{BB962C8B-B14F-4D97-AF65-F5344CB8AC3E}">
        <p14:creationId xmlns:p14="http://schemas.microsoft.com/office/powerpoint/2010/main" val="4039874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Tit 2:1-6</a:t>
            </a:r>
            <a:r>
              <a:rPr lang="en-US" sz="1200" i="1" kern="1200" dirty="0">
                <a:solidFill>
                  <a:schemeClr val="tx1"/>
                </a:solidFill>
                <a:effectLst/>
                <a:latin typeface="+mn-lt"/>
                <a:ea typeface="+mn-ea"/>
                <a:cs typeface="+mn-cs"/>
              </a:rPr>
              <a:t> - But as for you, teach what accords with sound doctrine. Older men are to be sober-minded, dignified, self-controlled, sound in faith, in love, and in steadfastness. Older women likewise are to be reverent in behavior, not slanderers or slaves to much wine. They are to teach what is good, and so train the young women to love their husbands and children, to be self-controlled, pure, working at home, kind, and submissive to their own husbands, that the word of God may not be reviled. Likewise, urge</a:t>
            </a:r>
            <a:r>
              <a:rPr lang="en-US" sz="1200" kern="1200" dirty="0">
                <a:solidFill>
                  <a:schemeClr val="tx1"/>
                </a:solidFill>
                <a:effectLst/>
                <a:latin typeface="+mn-lt"/>
                <a:ea typeface="+mn-ea"/>
                <a:cs typeface="+mn-cs"/>
              </a:rPr>
              <a:t> the younger men to be self-controlled. </a:t>
            </a:r>
          </a:p>
          <a:p>
            <a:endParaRPr lang="en-US" dirty="0"/>
          </a:p>
          <a:p>
            <a:r>
              <a:rPr lang="en-US" dirty="0"/>
              <a:t>Specific groups are often addressed, such as men and women, husbands and wives, fathers and children, masters and slaves, young and old - i.e. Eph 5-6; Col 3-4; 1 Pet 2-3,5; Tit 2</a:t>
            </a:r>
          </a:p>
          <a:p>
            <a:pPr marL="228600" indent="-228600">
              <a:buFont typeface="Arial" panose="020B0604020202020204" pitchFamily="34" charset="0"/>
              <a:buChar char="•"/>
            </a:pPr>
            <a:r>
              <a:rPr lang="en-US" dirty="0"/>
              <a:t>Tit 2:3–5 “Older women likewise are to … teach what is good, and so train the younger women….” </a:t>
            </a:r>
          </a:p>
          <a:p>
            <a:pPr marL="685800" lvl="1" indent="-228600">
              <a:buFont typeface="Arial" panose="020B0604020202020204" pitchFamily="34" charset="0"/>
              <a:buChar char="•"/>
            </a:pPr>
            <a:r>
              <a:rPr lang="en-US" dirty="0"/>
              <a:t>Presumably this training is usually taking place in a “segregated” setting of women</a:t>
            </a:r>
          </a:p>
          <a:p>
            <a:pPr marL="228600" indent="-228600">
              <a:buFont typeface="Arial" panose="020B0604020202020204" pitchFamily="34" charset="0"/>
              <a:buChar char="•"/>
            </a:pPr>
            <a:r>
              <a:rPr lang="en-US" dirty="0"/>
              <a:t>Ac 6:1 – Deacons were appointed because Greek “widows were being neglected in the daily distribution,” and so a specific plan was developed to meet the specific needs of a specific group.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modify teaching in your home to be age-appropriate, why not in the church family?  Even in a good family that does most things together, will at times do things for just “the little ones” or just the girls, etc.</a:t>
            </a:r>
          </a:p>
        </p:txBody>
      </p:sp>
      <p:sp>
        <p:nvSpPr>
          <p:cNvPr id="4" name="Slide Number Placeholder 3"/>
          <p:cNvSpPr>
            <a:spLocks noGrp="1"/>
          </p:cNvSpPr>
          <p:nvPr>
            <p:ph type="sldNum" sz="quarter" idx="5"/>
          </p:nvPr>
        </p:nvSpPr>
        <p:spPr/>
        <p:txBody>
          <a:bodyPr/>
          <a:lstStyle/>
          <a:p>
            <a:fld id="{363BF23E-0486-3846-89D2-08363204E8A7}" type="slidenum">
              <a:rPr lang="en-US" smtClean="0"/>
              <a:t>18</a:t>
            </a:fld>
            <a:endParaRPr lang="en-US"/>
          </a:p>
        </p:txBody>
      </p:sp>
    </p:spTree>
    <p:extLst>
      <p:ext uri="{BB962C8B-B14F-4D97-AF65-F5344CB8AC3E}">
        <p14:creationId xmlns:p14="http://schemas.microsoft.com/office/powerpoint/2010/main" val="2602279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EC04F-2219-F431-274D-2EA9E42DF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8DDF28-DEA7-B3A0-FE96-06667DC7F8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9CF5D8-3D11-370D-26AE-D1D2AD2B353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Hopefully we’re always living with some challenges, because we’re evangelizing and reaching a dying world that needs Christ, and those people come into our church with broken lives.  Divorce.  Fruit of poor parenting.  And we want to be a hospital for them to get well and grow—not s </a:t>
            </a:r>
            <a:r>
              <a:rPr lang="en-US" dirty="0" err="1"/>
              <a:t>sanctimonium</a:t>
            </a:r>
            <a:r>
              <a:rPr lang="en-US" dirty="0"/>
              <a:t> where they don’t feel welcome.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Mother of young children who already struggles with personal bible study</a:t>
            </a:r>
          </a:p>
          <a:p>
            <a:pPr marL="171450" indent="-171450">
              <a:buFont typeface="Arial" panose="020B0604020202020204" pitchFamily="34" charset="0"/>
              <a:buChar char="•"/>
            </a:pPr>
            <a:r>
              <a:rPr lang="en-US" dirty="0"/>
              <a:t>Single mothers – or husband isn’t present at worship that day</a:t>
            </a:r>
          </a:p>
          <a:p>
            <a:pPr marL="171450" indent="-171450">
              <a:buFont typeface="Arial" panose="020B0604020202020204" pitchFamily="34" charset="0"/>
              <a:buChar char="•"/>
            </a:pPr>
            <a:r>
              <a:rPr lang="en-US" dirty="0"/>
              <a:t>Mom sings in worship service</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On the other hand, </a:t>
            </a:r>
            <a:r>
              <a:rPr lang="en-US" sz="1200" kern="1200" dirty="0">
                <a:solidFill>
                  <a:schemeClr val="tx1"/>
                </a:solidFill>
                <a:effectLst/>
                <a:latin typeface="+mn-lt"/>
                <a:ea typeface="+mn-ea"/>
                <a:cs typeface="+mn-cs"/>
              </a:rPr>
              <a:t>we shouldn’t be too seeker-sensitive.  Sundays are primarily for the believers, not the unbelievers.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62BEF06-FE1C-CA31-BF83-B3536F17AC2E}"/>
              </a:ext>
            </a:extLst>
          </p:cNvPr>
          <p:cNvSpPr>
            <a:spLocks noGrp="1"/>
          </p:cNvSpPr>
          <p:nvPr>
            <p:ph type="sldNum" sz="quarter" idx="5"/>
          </p:nvPr>
        </p:nvSpPr>
        <p:spPr/>
        <p:txBody>
          <a:bodyPr/>
          <a:lstStyle/>
          <a:p>
            <a:fld id="{363BF23E-0486-3846-89D2-08363204E8A7}" type="slidenum">
              <a:rPr lang="en-US" smtClean="0"/>
              <a:t>19</a:t>
            </a:fld>
            <a:endParaRPr lang="en-US"/>
          </a:p>
        </p:txBody>
      </p:sp>
    </p:spTree>
    <p:extLst>
      <p:ext uri="{BB962C8B-B14F-4D97-AF65-F5344CB8AC3E}">
        <p14:creationId xmlns:p14="http://schemas.microsoft.com/office/powerpoint/2010/main" val="2809900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don’t let it become your </a:t>
            </a:r>
            <a:r>
              <a:rPr lang="en-US" u="sng" dirty="0"/>
              <a:t>identity</a:t>
            </a:r>
            <a:endParaRPr lang="en-US" dirty="0"/>
          </a:p>
        </p:txBody>
      </p:sp>
      <p:sp>
        <p:nvSpPr>
          <p:cNvPr id="4" name="Slide Number Placeholder 3"/>
          <p:cNvSpPr>
            <a:spLocks noGrp="1"/>
          </p:cNvSpPr>
          <p:nvPr>
            <p:ph type="sldNum" sz="quarter" idx="5"/>
          </p:nvPr>
        </p:nvSpPr>
        <p:spPr/>
        <p:txBody>
          <a:bodyPr/>
          <a:lstStyle/>
          <a:p>
            <a:fld id="{363BF23E-0486-3846-89D2-08363204E8A7}" type="slidenum">
              <a:rPr lang="en-US" smtClean="0"/>
              <a:t>20</a:t>
            </a:fld>
            <a:endParaRPr lang="en-US"/>
          </a:p>
        </p:txBody>
      </p:sp>
    </p:spTree>
    <p:extLst>
      <p:ext uri="{BB962C8B-B14F-4D97-AF65-F5344CB8AC3E}">
        <p14:creationId xmlns:p14="http://schemas.microsoft.com/office/powerpoint/2010/main" val="2271826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We should not raise principles of wisdom to a legalistic standard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most difficult question is balancing “sphere </a:t>
            </a:r>
            <a:r>
              <a:rPr lang="en-US" sz="1200" kern="1200" dirty="0" err="1">
                <a:solidFill>
                  <a:schemeClr val="tx1"/>
                </a:solidFill>
                <a:effectLst/>
                <a:latin typeface="+mn-lt"/>
                <a:ea typeface="+mn-ea"/>
                <a:cs typeface="+mn-cs"/>
              </a:rPr>
              <a:t>sovereighnty</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“Balancing” parent vs church authority is a matter of wisdom for each family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“Balancing” age-integrated and -segregated meetings is a matter of wisdom for the elders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So how will letting a child in children’s church until 6 or 7, followed by worship service for 11-12 years, somehow give them the wrong view of worship?</a:t>
            </a:r>
          </a:p>
          <a:p>
            <a:pPr marL="628650" lvl="1" indent="-171450">
              <a:buFont typeface="Arial" panose="020B0604020202020204" pitchFamily="34" charset="0"/>
              <a:buChar char="•"/>
            </a:pPr>
            <a:r>
              <a:rPr lang="en-US" dirty="0"/>
              <a:t>Discarding youth ministry due to bad examples would be like discarding churches or families due to bad examples</a:t>
            </a:r>
          </a:p>
          <a:p>
            <a:pPr marL="628650" lvl="1" indent="-171450">
              <a:buFont typeface="Arial" panose="020B0604020202020204" pitchFamily="34" charset="0"/>
              <a:buChar char="•"/>
            </a:pPr>
            <a:r>
              <a:rPr lang="en-US" dirty="0"/>
              <a:t>Ensure good teachers &amp; a good curriculum</a:t>
            </a:r>
          </a:p>
          <a:p>
            <a:pPr marL="628650" lvl="1" indent="-171450">
              <a:buFont typeface="Arial" panose="020B0604020202020204" pitchFamily="34" charset="0"/>
              <a:buChar char="•"/>
            </a:pPr>
            <a:r>
              <a:rPr lang="en-US" dirty="0"/>
              <a:t>How much does a Sunday even matter, if you’re teaching your children daily?</a:t>
            </a:r>
          </a:p>
        </p:txBody>
      </p:sp>
      <p:sp>
        <p:nvSpPr>
          <p:cNvPr id="4" name="Slide Number Placeholder 3"/>
          <p:cNvSpPr>
            <a:spLocks noGrp="1"/>
          </p:cNvSpPr>
          <p:nvPr>
            <p:ph type="sldNum" sz="quarter" idx="5"/>
          </p:nvPr>
        </p:nvSpPr>
        <p:spPr/>
        <p:txBody>
          <a:bodyPr/>
          <a:lstStyle/>
          <a:p>
            <a:fld id="{363BF23E-0486-3846-89D2-08363204E8A7}" type="slidenum">
              <a:rPr lang="en-US" smtClean="0"/>
              <a:t>21</a:t>
            </a:fld>
            <a:endParaRPr lang="en-US"/>
          </a:p>
        </p:txBody>
      </p:sp>
    </p:spTree>
    <p:extLst>
      <p:ext uri="{BB962C8B-B14F-4D97-AF65-F5344CB8AC3E}">
        <p14:creationId xmlns:p14="http://schemas.microsoft.com/office/powerpoint/2010/main" val="2570463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6A843-71D4-F0BA-62BD-B023C1170D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5B43DF-6152-7601-EEEA-190993300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D75B68-D521-004D-6BDE-E58B3A024249}"/>
              </a:ext>
            </a:extLst>
          </p:cNvPr>
          <p:cNvSpPr>
            <a:spLocks noGrp="1"/>
          </p:cNvSpPr>
          <p:nvPr>
            <p:ph type="body" idx="1"/>
          </p:nvPr>
        </p:nvSpPr>
        <p:spPr/>
        <p:txBody>
          <a:bodyPr/>
          <a:lstStyle/>
          <a:p>
            <a:pPr marL="171450" indent="-171450">
              <a:buFont typeface="Arial" panose="020B0604020202020204" pitchFamily="34" charset="0"/>
              <a:buChar char="•"/>
            </a:pPr>
            <a:r>
              <a:rPr lang="en-US" dirty="0"/>
              <a:t>Pew training (brethren experience)</a:t>
            </a:r>
          </a:p>
          <a:p>
            <a:pPr marL="171450" indent="-171450">
              <a:buFont typeface="Arial" panose="020B0604020202020204" pitchFamily="34" charset="0"/>
              <a:buChar char="•"/>
            </a:pPr>
            <a:r>
              <a:rPr lang="en-US" dirty="0"/>
              <a:t>Esp in a day of so much screen time and entertainment</a:t>
            </a:r>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56B8B56F-B30A-5E04-9CE7-16BA15B27641}"/>
              </a:ext>
            </a:extLst>
          </p:cNvPr>
          <p:cNvSpPr>
            <a:spLocks noGrp="1"/>
          </p:cNvSpPr>
          <p:nvPr>
            <p:ph type="sldNum" sz="quarter" idx="5"/>
          </p:nvPr>
        </p:nvSpPr>
        <p:spPr/>
        <p:txBody>
          <a:bodyPr/>
          <a:lstStyle/>
          <a:p>
            <a:fld id="{363BF23E-0486-3846-89D2-08363204E8A7}" type="slidenum">
              <a:rPr lang="en-US" smtClean="0"/>
              <a:t>22</a:t>
            </a:fld>
            <a:endParaRPr lang="en-US"/>
          </a:p>
        </p:txBody>
      </p:sp>
    </p:spTree>
    <p:extLst>
      <p:ext uri="{BB962C8B-B14F-4D97-AF65-F5344CB8AC3E}">
        <p14:creationId xmlns:p14="http://schemas.microsoft.com/office/powerpoint/2010/main" val="2019301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8E7A5-6C58-575E-DD0A-4B3A00C553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E30AB-D668-DD80-C12A-119F5D5259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FC94C0-A947-E3C1-6A5C-456B57156FED}"/>
              </a:ext>
            </a:extLst>
          </p:cNvPr>
          <p:cNvSpPr>
            <a:spLocks noGrp="1"/>
          </p:cNvSpPr>
          <p:nvPr>
            <p:ph type="body" idx="1"/>
          </p:nvPr>
        </p:nvSpPr>
        <p:spPr/>
        <p:txBody>
          <a:bodyPr/>
          <a:lstStyle/>
          <a:p>
            <a:pPr marL="171450" indent="-171450">
              <a:buFont typeface="Arial" panose="020B0604020202020204" pitchFamily="34" charset="0"/>
              <a:buChar char="•"/>
            </a:pPr>
            <a:r>
              <a:rPr lang="en-US" dirty="0"/>
              <a:t>We are a family.  Let’s act like it.</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Mother of young children who already struggles with personal bible study</a:t>
            </a:r>
          </a:p>
          <a:p>
            <a:pPr marL="171450" indent="-171450">
              <a:buFont typeface="Arial" panose="020B0604020202020204" pitchFamily="34" charset="0"/>
              <a:buChar char="•"/>
            </a:pPr>
            <a:r>
              <a:rPr lang="en-US" dirty="0"/>
              <a:t>Single mothers – or husband isn’t present at worship that day</a:t>
            </a:r>
          </a:p>
          <a:p>
            <a:pPr marL="171450" indent="-171450">
              <a:buFont typeface="Arial" panose="020B0604020202020204" pitchFamily="34" charset="0"/>
              <a:buChar char="•"/>
            </a:pPr>
            <a:r>
              <a:rPr lang="en-US" dirty="0"/>
              <a:t>Mom sings in worship service</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On the other hand, </a:t>
            </a:r>
            <a:r>
              <a:rPr lang="en-US" sz="1200" kern="1200" dirty="0">
                <a:solidFill>
                  <a:schemeClr val="tx1"/>
                </a:solidFill>
                <a:effectLst/>
                <a:latin typeface="+mn-lt"/>
                <a:ea typeface="+mn-ea"/>
                <a:cs typeface="+mn-cs"/>
              </a:rPr>
              <a:t>we shouldn’t be too seeker-sensitive.  Sundays are primarily for the believers, not the unbelievers.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6A93CD8-9AE3-F5BD-2D98-2118CB5A10B8}"/>
              </a:ext>
            </a:extLst>
          </p:cNvPr>
          <p:cNvSpPr>
            <a:spLocks noGrp="1"/>
          </p:cNvSpPr>
          <p:nvPr>
            <p:ph type="sldNum" sz="quarter" idx="5"/>
          </p:nvPr>
        </p:nvSpPr>
        <p:spPr/>
        <p:txBody>
          <a:bodyPr/>
          <a:lstStyle/>
          <a:p>
            <a:fld id="{363BF23E-0486-3846-89D2-08363204E8A7}" type="slidenum">
              <a:rPr lang="en-US" smtClean="0"/>
              <a:t>23</a:t>
            </a:fld>
            <a:endParaRPr lang="en-US"/>
          </a:p>
        </p:txBody>
      </p:sp>
    </p:spTree>
    <p:extLst>
      <p:ext uri="{BB962C8B-B14F-4D97-AF65-F5344CB8AC3E}">
        <p14:creationId xmlns:p14="http://schemas.microsoft.com/office/powerpoint/2010/main" val="2183773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a:t>
            </a:r>
          </a:p>
        </p:txBody>
      </p:sp>
      <p:sp>
        <p:nvSpPr>
          <p:cNvPr id="4" name="Slide Number Placeholder 3"/>
          <p:cNvSpPr>
            <a:spLocks noGrp="1"/>
          </p:cNvSpPr>
          <p:nvPr>
            <p:ph type="sldNum" sz="quarter" idx="5"/>
          </p:nvPr>
        </p:nvSpPr>
        <p:spPr/>
        <p:txBody>
          <a:bodyPr/>
          <a:lstStyle/>
          <a:p>
            <a:fld id="{363BF23E-0486-3846-89D2-08363204E8A7}" type="slidenum">
              <a:rPr lang="en-US" smtClean="0"/>
              <a:t>24</a:t>
            </a:fld>
            <a:endParaRPr lang="en-US"/>
          </a:p>
        </p:txBody>
      </p:sp>
    </p:spTree>
    <p:extLst>
      <p:ext uri="{BB962C8B-B14F-4D97-AF65-F5344CB8AC3E}">
        <p14:creationId xmlns:p14="http://schemas.microsoft.com/office/powerpoint/2010/main" val="20903340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F0733-DCCD-C21D-5F0F-140AB60EF6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B4291-88CE-C0A1-FDBD-E73D4AB480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6CCFB5-F6C2-BA49-E085-E0891902A68F}"/>
              </a:ext>
            </a:extLst>
          </p:cNvPr>
          <p:cNvSpPr>
            <a:spLocks noGrp="1"/>
          </p:cNvSpPr>
          <p:nvPr>
            <p:ph type="body" idx="1"/>
          </p:nvPr>
        </p:nvSpPr>
        <p:spPr/>
        <p:txBody>
          <a:bodyPr/>
          <a:lstStyle/>
          <a:p>
            <a:r>
              <a:rPr lang="en-US" dirty="0"/>
              <a:t>We are essentially an FIC </a:t>
            </a:r>
            <a:r>
              <a:rPr lang="en-US" dirty="0" err="1"/>
              <a:t>wrt</a:t>
            </a:r>
            <a:r>
              <a:rPr lang="en-US" dirty="0"/>
              <a:t> the worship service, but without the label.</a:t>
            </a:r>
          </a:p>
        </p:txBody>
      </p:sp>
      <p:sp>
        <p:nvSpPr>
          <p:cNvPr id="4" name="Slide Number Placeholder 3">
            <a:extLst>
              <a:ext uri="{FF2B5EF4-FFF2-40B4-BE49-F238E27FC236}">
                <a16:creationId xmlns:a16="http://schemas.microsoft.com/office/drawing/2014/main" id="{B9241B7F-7DC3-C6A9-2494-923E7CC1022C}"/>
              </a:ext>
            </a:extLst>
          </p:cNvPr>
          <p:cNvSpPr>
            <a:spLocks noGrp="1"/>
          </p:cNvSpPr>
          <p:nvPr>
            <p:ph type="sldNum" sz="quarter" idx="5"/>
          </p:nvPr>
        </p:nvSpPr>
        <p:spPr/>
        <p:txBody>
          <a:bodyPr/>
          <a:lstStyle/>
          <a:p>
            <a:fld id="{363BF23E-0486-3846-89D2-08363204E8A7}" type="slidenum">
              <a:rPr lang="en-US" smtClean="0"/>
              <a:t>25</a:t>
            </a:fld>
            <a:endParaRPr lang="en-US"/>
          </a:p>
        </p:txBody>
      </p:sp>
    </p:spTree>
    <p:extLst>
      <p:ext uri="{BB962C8B-B14F-4D97-AF65-F5344CB8AC3E}">
        <p14:creationId xmlns:p14="http://schemas.microsoft.com/office/powerpoint/2010/main" val="1650775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Discussion Questions:</a:t>
            </a:r>
          </a:p>
          <a:p>
            <a:pPr marL="228600" lvl="0" indent="-228600">
              <a:buFont typeface="+mj-lt"/>
              <a:buAutoNum type="arabicPeriod"/>
            </a:pPr>
            <a:r>
              <a:rPr lang="en-US" sz="1200" kern="1200" dirty="0">
                <a:solidFill>
                  <a:schemeClr val="tx1"/>
                </a:solidFill>
                <a:effectLst/>
                <a:latin typeface="+mn-lt"/>
                <a:ea typeface="+mn-ea"/>
                <a:cs typeface="+mn-cs"/>
              </a:rPr>
              <a:t>Why did SMPC get rid of children’s church?</a:t>
            </a:r>
          </a:p>
          <a:p>
            <a:pPr marL="228600" lvl="0" indent="-228600">
              <a:buFont typeface="+mj-lt"/>
              <a:buAutoNum type="arabicPeriod"/>
            </a:pPr>
            <a:r>
              <a:rPr lang="en-US" sz="1200" kern="1200" dirty="0">
                <a:solidFill>
                  <a:schemeClr val="tx1"/>
                </a:solidFill>
                <a:effectLst/>
                <a:latin typeface="+mn-lt"/>
                <a:ea typeface="+mn-ea"/>
                <a:cs typeface="+mn-cs"/>
              </a:rPr>
              <a:t>Is it right to call fathers the shepherds/pastors of their homes?  What does that mean for “family worship”?</a:t>
            </a:r>
          </a:p>
          <a:p>
            <a:pPr marL="228600" lvl="0" indent="-228600">
              <a:buFont typeface="+mj-lt"/>
              <a:buAutoNum type="arabicPeriod"/>
            </a:pPr>
            <a:r>
              <a:rPr lang="en-US" sz="1200" kern="1200" dirty="0">
                <a:solidFill>
                  <a:schemeClr val="tx1"/>
                </a:solidFill>
                <a:effectLst/>
                <a:latin typeface="+mn-lt"/>
                <a:ea typeface="+mn-ea"/>
                <a:cs typeface="+mn-cs"/>
              </a:rPr>
              <a:t>What about nursery (Christian once called to take out the criers)? Children’s Sunday school? Mid-week mtg? Prioritize community group or youth group?</a:t>
            </a:r>
          </a:p>
          <a:p>
            <a:pPr marL="228600" lvl="0" indent="-228600">
              <a:buFont typeface="+mj-lt"/>
              <a:buAutoNum type="arabicPeriod"/>
            </a:pPr>
            <a:r>
              <a:rPr lang="en-US" sz="1200" kern="1200" dirty="0">
                <a:solidFill>
                  <a:schemeClr val="tx1"/>
                </a:solidFill>
                <a:effectLst/>
                <a:latin typeface="+mn-lt"/>
                <a:ea typeface="+mn-ea"/>
                <a:cs typeface="+mn-cs"/>
              </a:rPr>
              <a:t>Is Sunday the only time your children are taught Biblical truths?</a:t>
            </a:r>
          </a:p>
          <a:p>
            <a:endParaRPr lang="en-US" dirty="0"/>
          </a:p>
        </p:txBody>
      </p:sp>
      <p:sp>
        <p:nvSpPr>
          <p:cNvPr id="4" name="Slide Number Placeholder 3"/>
          <p:cNvSpPr>
            <a:spLocks noGrp="1"/>
          </p:cNvSpPr>
          <p:nvPr>
            <p:ph type="sldNum" sz="quarter" idx="5"/>
          </p:nvPr>
        </p:nvSpPr>
        <p:spPr/>
        <p:txBody>
          <a:bodyPr/>
          <a:lstStyle/>
          <a:p>
            <a:fld id="{363BF23E-0486-3846-89D2-08363204E8A7}" type="slidenum">
              <a:rPr lang="en-US" smtClean="0"/>
              <a:t>26</a:t>
            </a:fld>
            <a:endParaRPr lang="en-US"/>
          </a:p>
        </p:txBody>
      </p:sp>
    </p:spTree>
    <p:extLst>
      <p:ext uri="{BB962C8B-B14F-4D97-AF65-F5344CB8AC3E}">
        <p14:creationId xmlns:p14="http://schemas.microsoft.com/office/powerpoint/2010/main" val="1022397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63042" y="802298"/>
            <a:ext cx="8637073" cy="2541431"/>
          </a:xfrm>
        </p:spPr>
        <p:txBody>
          <a:bodyPr bIns="0" anchor="b">
            <a:normAutofit/>
          </a:bodyPr>
          <a:lstStyle>
            <a:lvl1pPr algn="l">
              <a:defRPr sz="6600"/>
            </a:lvl1pPr>
          </a:lstStyle>
          <a:p>
            <a:r>
              <a:rPr lang="en-US" dirty="0"/>
              <a:t>Click to edit Master title style</a:t>
            </a:r>
          </a:p>
        </p:txBody>
      </p:sp>
      <p:sp>
        <p:nvSpPr>
          <p:cNvPr id="3" name="Subtitle 2"/>
          <p:cNvSpPr>
            <a:spLocks noGrp="1"/>
          </p:cNvSpPr>
          <p:nvPr>
            <p:ph type="subTitle" idx="1"/>
          </p:nvPr>
        </p:nvSpPr>
        <p:spPr>
          <a:xfrm>
            <a:off x="1463043" y="3531204"/>
            <a:ext cx="8637072" cy="977621"/>
          </a:xfrm>
        </p:spPr>
        <p:txBody>
          <a:bodyPr tIns="91440" bIns="91440">
            <a:normAutofit/>
          </a:bodyPr>
          <a:lstStyle>
            <a:lvl1pPr marL="0" indent="0" algn="l">
              <a:buNone/>
              <a:defRPr sz="36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7554138" y="330370"/>
            <a:ext cx="3500715" cy="309201"/>
          </a:xfrm>
          <a:prstGeom prst="rect">
            <a:avLst/>
          </a:prstGeom>
        </p:spPr>
        <p:txBody>
          <a:bodyPr/>
          <a:lstStyle/>
          <a:p>
            <a:fld id="{48A87A34-81AB-432B-8DAE-1953F412C126}" type="datetimeFigureOut">
              <a:rPr lang="en-US" dirty="0"/>
              <a:t>7/14/2025</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cxnSp>
        <p:nvCxnSpPr>
          <p:cNvPr id="15" name="Straight Connector 14"/>
          <p:cNvCxnSpPr/>
          <p:nvPr/>
        </p:nvCxnSpPr>
        <p:spPr>
          <a:xfrm>
            <a:off x="1463043"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dirty="0"/>
              <a:t>Click to edit Master title style</a:t>
            </a:r>
          </a:p>
        </p:txBody>
      </p:sp>
      <p:sp>
        <p:nvSpPr>
          <p:cNvPr id="3" name="Content Placeholder 2"/>
          <p:cNvSpPr>
            <a:spLocks noGrp="1"/>
          </p:cNvSpPr>
          <p:nvPr>
            <p:ph idx="1"/>
          </p:nvPr>
        </p:nvSpPr>
        <p:spPr>
          <a:xfrm>
            <a:off x="967487" y="1531640"/>
            <a:ext cx="10351155" cy="4169907"/>
          </a:xfrm>
        </p:spPr>
        <p:txBody>
          <a:bodyPr anchor="t"/>
          <a:lstStyle>
            <a:lvl1pPr fontAlgn="t">
              <a:spcBef>
                <a:spcPts val="400"/>
              </a:spcBef>
              <a:defRPr sz="3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554138" y="330370"/>
            <a:ext cx="3500715" cy="309201"/>
          </a:xfrm>
          <a:prstGeom prst="rect">
            <a:avLst/>
          </a:prstGeom>
        </p:spPr>
        <p:txBody>
          <a:bodyPr/>
          <a:lstStyle/>
          <a:p>
            <a:fld id="{48A87A34-81AB-432B-8DAE-1953F412C126}"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80060" y="798973"/>
            <a:ext cx="811019" cy="503578"/>
          </a:xfrm>
          <a:prstGeom prst="rect">
            <a:avLst/>
          </a:prstGeom>
        </p:spPr>
        <p:txBody>
          <a:bodyPr/>
          <a:lstStyle/>
          <a:p>
            <a:fld id="{6D22F896-40B5-4ADD-8801-0D06FADFA095}" type="slidenum">
              <a:rPr lang="en-US" dirty="0"/>
              <a:t>‹#›</a:t>
            </a:fld>
            <a:endParaRPr lang="en-US" dirty="0"/>
          </a:p>
        </p:txBody>
      </p:sp>
      <p:cxnSp>
        <p:nvCxnSpPr>
          <p:cNvPr id="33" name="Straight Connector 32"/>
          <p:cNvCxnSpPr/>
          <p:nvPr/>
        </p:nvCxnSpPr>
        <p:spPr>
          <a:xfrm>
            <a:off x="902569" y="1457125"/>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554138" y="330370"/>
            <a:ext cx="3500715" cy="309201"/>
          </a:xfrm>
          <a:prstGeom prst="rect">
            <a:avLst/>
          </a:prstGeom>
        </p:spPr>
        <p:txBody>
          <a:bodyPr/>
          <a:lstStyle/>
          <a:p>
            <a:fld id="{48A87A34-81AB-432B-8DAE-1953F412C126}"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80060" y="798973"/>
            <a:ext cx="811019" cy="503578"/>
          </a:xfrm>
          <a:prstGeom prst="rect">
            <a:avLst/>
          </a:prstGeom>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554138" y="330370"/>
            <a:ext cx="3500715" cy="309201"/>
          </a:xfrm>
          <a:prstGeom prst="rect">
            <a:avLst/>
          </a:prstGeom>
        </p:spPr>
        <p:txBody>
          <a:bodyPr/>
          <a:lstStyle/>
          <a:p>
            <a:fld id="{48A87A34-81AB-432B-8DAE-1953F412C126}"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480060" y="798973"/>
            <a:ext cx="811019" cy="503578"/>
          </a:xfrm>
          <a:prstGeom prst="rect">
            <a:avLst/>
          </a:prstGeom>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554138" y="330370"/>
            <a:ext cx="3500715" cy="309201"/>
          </a:xfrm>
          <a:prstGeom prst="rect">
            <a:avLst/>
          </a:prstGeom>
        </p:spPr>
        <p:txBody>
          <a:bodyPr/>
          <a:lstStyle/>
          <a:p>
            <a:fld id="{48A87A34-81AB-432B-8DAE-1953F412C126}" type="datetimeFigureOut">
              <a:rPr lang="en-US" dirty="0"/>
              <a:t>7/14/2025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480060" y="798973"/>
            <a:ext cx="811019" cy="503578"/>
          </a:xfrm>
          <a:prstGeom prst="rect">
            <a:avLst/>
          </a:prstGeom>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554138" y="330370"/>
            <a:ext cx="3500715" cy="309201"/>
          </a:xfrm>
          <a:prstGeom prst="rect">
            <a:avLst/>
          </a:prstGeom>
        </p:spPr>
        <p:txBody>
          <a:bodyPr/>
          <a:lstStyle/>
          <a:p>
            <a:fld id="{48A87A34-81AB-432B-8DAE-1953F412C126}" type="datetimeFigureOut">
              <a:rPr lang="en-US" dirty="0"/>
              <a:t>7/14/2025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80060" y="798973"/>
            <a:ext cx="811019" cy="503578"/>
          </a:xfrm>
          <a:prstGeom prst="rect">
            <a:avLst/>
          </a:prstGeom>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54138" y="330370"/>
            <a:ext cx="3500715" cy="309201"/>
          </a:xfrm>
          <a:prstGeom prst="rect">
            <a:avLst/>
          </a:prstGeom>
        </p:spPr>
        <p:txBody>
          <a:bodyPr/>
          <a:lstStyle/>
          <a:p>
            <a:fld id="{48A87A34-81AB-432B-8DAE-1953F412C126}" type="datetimeFigureOut">
              <a:rPr lang="en-US" dirty="0"/>
              <a:t>7/14/2025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80060" y="798973"/>
            <a:ext cx="811019" cy="503578"/>
          </a:xfrm>
          <a:prstGeom prst="rect">
            <a:avLst/>
          </a:prstGeo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54138" y="330370"/>
            <a:ext cx="3500715" cy="309201"/>
          </a:xfrm>
          <a:prstGeom prst="rect">
            <a:avLst/>
          </a:prstGeom>
        </p:spPr>
        <p:txBody>
          <a:bodyPr/>
          <a:lstStyle/>
          <a:p>
            <a:fld id="{48A87A34-81AB-432B-8DAE-1953F412C126}" type="datetimeFigureOut">
              <a:rPr lang="en-US" dirty="0"/>
              <a:t>7/14/2025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480060" y="798973"/>
            <a:ext cx="811019" cy="503578"/>
          </a:xfrm>
          <a:prstGeom prst="rect">
            <a:avLst/>
          </a:prstGeom>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a:prstGeom prst="rect">
            <a:avLst/>
          </a:prstGeom>
        </p:spPr>
        <p:txBody>
          <a:bodyPr/>
          <a:lstStyle>
            <a:lvl1pPr algn="l">
              <a:defRPr/>
            </a:lvl1pPr>
          </a:lstStyle>
          <a:p>
            <a:fld id="{48A87A34-81AB-432B-8DAE-1953F412C126}" type="datetimeFigureOut">
              <a:rPr lang="en-US" dirty="0"/>
              <a:pPr/>
              <a:t>7/14/2025</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a:xfrm>
            <a:off x="480060" y="798973"/>
            <a:ext cx="811019" cy="503578"/>
          </a:xfrm>
          <a:prstGeom prst="rect">
            <a:avLst/>
          </a:prstGeom>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554138" y="330370"/>
            <a:ext cx="3500715" cy="309201"/>
          </a:xfrm>
          <a:prstGeom prst="rect">
            <a:avLst/>
          </a:prstGeom>
        </p:spPr>
        <p:txBody>
          <a:bodyPr/>
          <a:lstStyle/>
          <a:p>
            <a:fld id="{48A87A34-81AB-432B-8DAE-1953F412C126}"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80060" y="798973"/>
            <a:ext cx="811019" cy="503578"/>
          </a:xfrm>
          <a:prstGeom prst="rect">
            <a:avLst/>
          </a:prstGeom>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554138" y="330370"/>
            <a:ext cx="3500715" cy="309201"/>
          </a:xfrm>
          <a:prstGeom prst="rect">
            <a:avLst/>
          </a:prstGeom>
        </p:spPr>
        <p:txBody>
          <a:bodyPr/>
          <a:lstStyle/>
          <a:p>
            <a:fld id="{48A87A34-81AB-432B-8DAE-1953F412C126}" type="datetimeFigureOut">
              <a:rPr lang="en-US" dirty="0"/>
              <a:t>7/14/2025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80060" y="798973"/>
            <a:ext cx="811019" cy="503578"/>
          </a:xfrm>
          <a:prstGeom prst="rect">
            <a:avLst/>
          </a:prstGeom>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13447"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873358" y="804519"/>
            <a:ext cx="9603275" cy="1049235"/>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967487" y="2015732"/>
            <a:ext cx="9603275" cy="34506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3FF82-482E-BEFA-5942-28EDF18923D7}"/>
              </a:ext>
            </a:extLst>
          </p:cNvPr>
          <p:cNvSpPr>
            <a:spLocks noGrp="1"/>
          </p:cNvSpPr>
          <p:nvPr>
            <p:ph type="ctrTitle"/>
          </p:nvPr>
        </p:nvSpPr>
        <p:spPr/>
        <p:txBody>
          <a:bodyPr>
            <a:normAutofit fontScale="90000"/>
          </a:bodyPr>
          <a:lstStyle/>
          <a:p>
            <a:r>
              <a:rPr lang="en-US" dirty="0"/>
              <a:t>Is SMPC a family-integrated church?</a:t>
            </a:r>
          </a:p>
        </p:txBody>
      </p:sp>
      <p:sp>
        <p:nvSpPr>
          <p:cNvPr id="3" name="Subtitle 2">
            <a:extLst>
              <a:ext uri="{FF2B5EF4-FFF2-40B4-BE49-F238E27FC236}">
                <a16:creationId xmlns:a16="http://schemas.microsoft.com/office/drawing/2014/main" id="{3C71C100-C2FE-2739-6534-333F23DEF490}"/>
              </a:ext>
            </a:extLst>
          </p:cNvPr>
          <p:cNvSpPr>
            <a:spLocks noGrp="1"/>
          </p:cNvSpPr>
          <p:nvPr>
            <p:ph type="subTitle" idx="1"/>
          </p:nvPr>
        </p:nvSpPr>
        <p:spPr>
          <a:xfrm>
            <a:off x="1503384" y="3531204"/>
            <a:ext cx="9231914" cy="977621"/>
          </a:xfrm>
        </p:spPr>
        <p:txBody>
          <a:bodyPr>
            <a:normAutofit fontScale="77500" lnSpcReduction="20000"/>
          </a:bodyPr>
          <a:lstStyle/>
          <a:p>
            <a:r>
              <a:rPr lang="en-US" sz="3600" dirty="0"/>
              <a:t>What </a:t>
            </a:r>
            <a:r>
              <a:rPr lang="en-US" sz="3600" u="sng" dirty="0"/>
              <a:t>is</a:t>
            </a:r>
            <a:r>
              <a:rPr lang="en-US" sz="3600" dirty="0"/>
              <a:t> our philosophy of children’s ministry?</a:t>
            </a:r>
          </a:p>
        </p:txBody>
      </p:sp>
    </p:spTree>
    <p:extLst>
      <p:ext uri="{BB962C8B-B14F-4D97-AF65-F5344CB8AC3E}">
        <p14:creationId xmlns:p14="http://schemas.microsoft.com/office/powerpoint/2010/main" val="414879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C1027-F973-DC0A-54DC-45F4552641AA}"/>
              </a:ext>
            </a:extLst>
          </p:cNvPr>
          <p:cNvSpPr>
            <a:spLocks noGrp="1"/>
          </p:cNvSpPr>
          <p:nvPr>
            <p:ph type="title"/>
          </p:nvPr>
        </p:nvSpPr>
        <p:spPr>
          <a:xfrm>
            <a:off x="873358" y="804519"/>
            <a:ext cx="10623549" cy="1049235"/>
          </a:xfrm>
        </p:spPr>
        <p:txBody>
          <a:bodyPr>
            <a:noAutofit/>
          </a:bodyPr>
          <a:lstStyle/>
          <a:p>
            <a:r>
              <a:rPr lang="en-US" sz="4400" dirty="0"/>
              <a:t>Is </a:t>
            </a:r>
            <a:r>
              <a:rPr lang="en-US" sz="4400" dirty="0" err="1"/>
              <a:t>smpc</a:t>
            </a:r>
            <a:r>
              <a:rPr lang="en-US" sz="4400" dirty="0"/>
              <a:t> a family-integrated church?</a:t>
            </a:r>
          </a:p>
        </p:txBody>
      </p:sp>
      <p:sp>
        <p:nvSpPr>
          <p:cNvPr id="3" name="Content Placeholder 2">
            <a:extLst>
              <a:ext uri="{FF2B5EF4-FFF2-40B4-BE49-F238E27FC236}">
                <a16:creationId xmlns:a16="http://schemas.microsoft.com/office/drawing/2014/main" id="{3DFEF7EA-89F5-F364-218A-96ACA1EF31E5}"/>
              </a:ext>
            </a:extLst>
          </p:cNvPr>
          <p:cNvSpPr>
            <a:spLocks noGrp="1"/>
          </p:cNvSpPr>
          <p:nvPr>
            <p:ph idx="1"/>
          </p:nvPr>
        </p:nvSpPr>
        <p:spPr/>
        <p:txBody>
          <a:bodyPr/>
          <a:lstStyle/>
          <a:p>
            <a:pPr marL="742950" indent="-742950">
              <a:lnSpc>
                <a:spcPct val="100000"/>
              </a:lnSpc>
              <a:spcBef>
                <a:spcPts val="400"/>
              </a:spcBef>
              <a:buFont typeface="+mj-lt"/>
              <a:buAutoNum type="arabicPeriod"/>
            </a:pPr>
            <a:r>
              <a:rPr lang="en-US" sz="4000" dirty="0"/>
              <a:t>What is the FIC movement?</a:t>
            </a:r>
          </a:p>
          <a:p>
            <a:pPr marL="742950" indent="-742950">
              <a:lnSpc>
                <a:spcPct val="100000"/>
              </a:lnSpc>
              <a:spcBef>
                <a:spcPts val="400"/>
              </a:spcBef>
              <a:buFont typeface="+mj-lt"/>
              <a:buAutoNum type="arabicPeriod"/>
            </a:pPr>
            <a:r>
              <a:rPr lang="en-US" sz="4000" dirty="0"/>
              <a:t>Valid concerns</a:t>
            </a:r>
          </a:p>
          <a:p>
            <a:pPr marL="742950" indent="-742950">
              <a:lnSpc>
                <a:spcPct val="100000"/>
              </a:lnSpc>
              <a:spcBef>
                <a:spcPts val="400"/>
              </a:spcBef>
              <a:buFont typeface="+mj-lt"/>
              <a:buAutoNum type="arabicPeriod"/>
            </a:pPr>
            <a:r>
              <a:rPr lang="en-US" sz="4000" dirty="0"/>
              <a:t>Challenges </a:t>
            </a:r>
          </a:p>
          <a:p>
            <a:pPr marL="742950" indent="-742950">
              <a:lnSpc>
                <a:spcPct val="100000"/>
              </a:lnSpc>
              <a:spcBef>
                <a:spcPts val="400"/>
              </a:spcBef>
              <a:buFont typeface="+mj-lt"/>
              <a:buAutoNum type="arabicPeriod"/>
            </a:pPr>
            <a:r>
              <a:rPr lang="en-US" sz="4000" dirty="0"/>
              <a:t>Application</a:t>
            </a:r>
          </a:p>
          <a:p>
            <a:pPr marL="742950" indent="-742950">
              <a:lnSpc>
                <a:spcPct val="100000"/>
              </a:lnSpc>
              <a:spcBef>
                <a:spcPts val="400"/>
              </a:spcBef>
              <a:buFont typeface="+mj-lt"/>
              <a:buAutoNum type="arabicPeriod"/>
            </a:pPr>
            <a:r>
              <a:rPr lang="en-US" sz="4000" dirty="0"/>
              <a:t>SMPC’s philosophy to children</a:t>
            </a:r>
          </a:p>
          <a:p>
            <a:pPr marL="742950" indent="-742950">
              <a:buFont typeface="+mj-lt"/>
              <a:buAutoNum type="arabicPeriod"/>
            </a:pPr>
            <a:endParaRPr lang="en-US" dirty="0"/>
          </a:p>
        </p:txBody>
      </p:sp>
    </p:spTree>
    <p:extLst>
      <p:ext uri="{BB962C8B-B14F-4D97-AF65-F5344CB8AC3E}">
        <p14:creationId xmlns:p14="http://schemas.microsoft.com/office/powerpoint/2010/main" val="1972112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4D422-4770-1E01-E0A3-49207B7F83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C92ADA-91BD-26FE-F31E-0D8452B9D835}"/>
              </a:ext>
            </a:extLst>
          </p:cNvPr>
          <p:cNvSpPr>
            <a:spLocks noGrp="1"/>
          </p:cNvSpPr>
          <p:nvPr>
            <p:ph type="title"/>
          </p:nvPr>
        </p:nvSpPr>
        <p:spPr/>
        <p:txBody>
          <a:bodyPr>
            <a:normAutofit/>
          </a:bodyPr>
          <a:lstStyle/>
          <a:p>
            <a:r>
              <a:rPr lang="en-US" sz="4400" dirty="0"/>
              <a:t>1.  What is the fic movement?</a:t>
            </a:r>
          </a:p>
        </p:txBody>
      </p:sp>
      <p:sp>
        <p:nvSpPr>
          <p:cNvPr id="3" name="Content Placeholder 2">
            <a:extLst>
              <a:ext uri="{FF2B5EF4-FFF2-40B4-BE49-F238E27FC236}">
                <a16:creationId xmlns:a16="http://schemas.microsoft.com/office/drawing/2014/main" id="{A27856AA-7698-7FE4-05E3-A57BB16A74CF}"/>
              </a:ext>
            </a:extLst>
          </p:cNvPr>
          <p:cNvSpPr>
            <a:spLocks noGrp="1"/>
          </p:cNvSpPr>
          <p:nvPr>
            <p:ph idx="1"/>
          </p:nvPr>
        </p:nvSpPr>
        <p:spPr/>
        <p:txBody>
          <a:bodyPr>
            <a:normAutofit lnSpcReduction="10000"/>
          </a:bodyPr>
          <a:lstStyle/>
          <a:p>
            <a:pPr marL="457200" lvl="1" indent="0">
              <a:buNone/>
            </a:pPr>
            <a:r>
              <a:rPr lang="en-US" sz="4000" dirty="0">
                <a:solidFill>
                  <a:srgbClr val="C00000"/>
                </a:solidFill>
              </a:rPr>
              <a:t>Encourages local churches to be skeptical, if not highly critical, of age-segregated church activities</a:t>
            </a:r>
          </a:p>
          <a:p>
            <a:pPr marL="457200" lvl="1" indent="0">
              <a:buNone/>
            </a:pPr>
            <a:endParaRPr lang="en-US" sz="3600" dirty="0">
              <a:solidFill>
                <a:srgbClr val="C00000"/>
              </a:solidFill>
            </a:endParaRPr>
          </a:p>
          <a:p>
            <a:pPr marL="457200" lvl="1" indent="0">
              <a:buNone/>
            </a:pPr>
            <a:r>
              <a:rPr lang="en-US" sz="3600" i="1" dirty="0"/>
              <a:t>e.g. The National Center for Family-Integrated Churches (NCFIC) (Church and Family Life) </a:t>
            </a:r>
            <a:r>
              <a:rPr lang="en-US" sz="3600" i="1" dirty="0">
                <a:solidFill>
                  <a:srgbClr val="C00000"/>
                </a:solidFill>
              </a:rPr>
              <a:t> </a:t>
            </a:r>
          </a:p>
        </p:txBody>
      </p:sp>
    </p:spTree>
    <p:extLst>
      <p:ext uri="{BB962C8B-B14F-4D97-AF65-F5344CB8AC3E}">
        <p14:creationId xmlns:p14="http://schemas.microsoft.com/office/powerpoint/2010/main" val="880618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CCD69-B305-AE36-6411-FE17A253E5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150687-1EA1-F869-AED6-883FF226B74F}"/>
              </a:ext>
            </a:extLst>
          </p:cNvPr>
          <p:cNvSpPr>
            <a:spLocks noGrp="1"/>
          </p:cNvSpPr>
          <p:nvPr>
            <p:ph type="title"/>
          </p:nvPr>
        </p:nvSpPr>
        <p:spPr/>
        <p:txBody>
          <a:bodyPr>
            <a:normAutofit/>
          </a:bodyPr>
          <a:lstStyle/>
          <a:p>
            <a:r>
              <a:rPr lang="en-US" sz="4400" dirty="0"/>
              <a:t>1.  What is the fic movement?</a:t>
            </a:r>
          </a:p>
        </p:txBody>
      </p:sp>
      <p:sp>
        <p:nvSpPr>
          <p:cNvPr id="3" name="Content Placeholder 2">
            <a:extLst>
              <a:ext uri="{FF2B5EF4-FFF2-40B4-BE49-F238E27FC236}">
                <a16:creationId xmlns:a16="http://schemas.microsoft.com/office/drawing/2014/main" id="{40C115AA-D255-3CF2-42F2-9BDCB2665D6D}"/>
              </a:ext>
            </a:extLst>
          </p:cNvPr>
          <p:cNvSpPr>
            <a:spLocks noGrp="1"/>
          </p:cNvSpPr>
          <p:nvPr>
            <p:ph idx="1"/>
          </p:nvPr>
        </p:nvSpPr>
        <p:spPr/>
        <p:txBody>
          <a:bodyPr>
            <a:normAutofit/>
          </a:bodyPr>
          <a:lstStyle/>
          <a:p>
            <a:pPr marL="457200" lvl="1" indent="0">
              <a:buNone/>
            </a:pPr>
            <a:r>
              <a:rPr lang="en-US" sz="4000" dirty="0">
                <a:solidFill>
                  <a:srgbClr val="C00000"/>
                </a:solidFill>
              </a:rPr>
              <a:t>Skeptical </a:t>
            </a:r>
            <a:r>
              <a:rPr lang="en-US" sz="4000" dirty="0">
                <a:solidFill>
                  <a:srgbClr val="C00000"/>
                </a:solidFill>
                <a:sym typeface="Wingdings" pitchFamily="2" charset="2"/>
              </a:rPr>
              <a:t> c</a:t>
            </a:r>
            <a:r>
              <a:rPr lang="en-US" sz="4000" dirty="0">
                <a:solidFill>
                  <a:srgbClr val="C00000"/>
                </a:solidFill>
              </a:rPr>
              <a:t>ritical of age-segregated activities:</a:t>
            </a:r>
          </a:p>
          <a:p>
            <a:pPr marL="1200150" lvl="1" indent="-742950">
              <a:buFont typeface="+mj-lt"/>
              <a:buAutoNum type="alphaUcPeriod"/>
            </a:pPr>
            <a:r>
              <a:rPr lang="en-US" sz="3600" dirty="0"/>
              <a:t>Sunday worship service – children’s church</a:t>
            </a:r>
          </a:p>
          <a:p>
            <a:pPr marL="1495425" lvl="2" indent="-277813">
              <a:buFont typeface="Courier New" panose="02070309020205020404" pitchFamily="49" charset="0"/>
              <a:buChar char="o"/>
            </a:pPr>
            <a:r>
              <a:rPr lang="en-US" sz="3400" dirty="0"/>
              <a:t> “</a:t>
            </a:r>
            <a:r>
              <a:rPr lang="en-US" sz="3400" i="1" dirty="0"/>
              <a:t>Family-Integrated Worship”</a:t>
            </a:r>
          </a:p>
        </p:txBody>
      </p:sp>
    </p:spTree>
    <p:extLst>
      <p:ext uri="{BB962C8B-B14F-4D97-AF65-F5344CB8AC3E}">
        <p14:creationId xmlns:p14="http://schemas.microsoft.com/office/powerpoint/2010/main" val="373404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4AEAF-46AE-1F10-995A-600A81B89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8F346E-F04E-81D5-8285-5163CD3C5DC8}"/>
              </a:ext>
            </a:extLst>
          </p:cNvPr>
          <p:cNvSpPr>
            <a:spLocks noGrp="1"/>
          </p:cNvSpPr>
          <p:nvPr>
            <p:ph type="title"/>
          </p:nvPr>
        </p:nvSpPr>
        <p:spPr/>
        <p:txBody>
          <a:bodyPr>
            <a:normAutofit/>
          </a:bodyPr>
          <a:lstStyle/>
          <a:p>
            <a:r>
              <a:rPr lang="en-US" sz="4400" dirty="0"/>
              <a:t>1.  What is the fic movement?</a:t>
            </a:r>
          </a:p>
        </p:txBody>
      </p:sp>
      <p:sp>
        <p:nvSpPr>
          <p:cNvPr id="3" name="Content Placeholder 2">
            <a:extLst>
              <a:ext uri="{FF2B5EF4-FFF2-40B4-BE49-F238E27FC236}">
                <a16:creationId xmlns:a16="http://schemas.microsoft.com/office/drawing/2014/main" id="{6FFD408A-6221-512D-E4B6-9DCC402E88F6}"/>
              </a:ext>
            </a:extLst>
          </p:cNvPr>
          <p:cNvSpPr>
            <a:spLocks noGrp="1"/>
          </p:cNvSpPr>
          <p:nvPr>
            <p:ph idx="1"/>
          </p:nvPr>
        </p:nvSpPr>
        <p:spPr/>
        <p:txBody>
          <a:bodyPr>
            <a:normAutofit/>
          </a:bodyPr>
          <a:lstStyle/>
          <a:p>
            <a:pPr marL="457200" lvl="1" indent="0">
              <a:buNone/>
            </a:pPr>
            <a:r>
              <a:rPr lang="en-US" sz="4000" dirty="0">
                <a:solidFill>
                  <a:srgbClr val="C00000"/>
                </a:solidFill>
              </a:rPr>
              <a:t>Skeptical </a:t>
            </a:r>
            <a:r>
              <a:rPr lang="en-US" sz="4000" dirty="0">
                <a:solidFill>
                  <a:srgbClr val="C00000"/>
                </a:solidFill>
                <a:sym typeface="Wingdings" pitchFamily="2" charset="2"/>
              </a:rPr>
              <a:t> c</a:t>
            </a:r>
            <a:r>
              <a:rPr lang="en-US" sz="4000" dirty="0">
                <a:solidFill>
                  <a:srgbClr val="C00000"/>
                </a:solidFill>
              </a:rPr>
              <a:t>ritical of age-segregated activities:</a:t>
            </a:r>
          </a:p>
          <a:p>
            <a:pPr marL="1200150" lvl="1" indent="-742950">
              <a:buFont typeface="+mj-lt"/>
              <a:buAutoNum type="alphaUcPeriod"/>
            </a:pPr>
            <a:r>
              <a:rPr lang="en-US" sz="3400" dirty="0">
                <a:solidFill>
                  <a:schemeClr val="bg1">
                    <a:lumMod val="50000"/>
                  </a:schemeClr>
                </a:solidFill>
              </a:rPr>
              <a:t>Children’s Church</a:t>
            </a:r>
            <a:endParaRPr lang="en-US" sz="3400" i="1" dirty="0">
              <a:solidFill>
                <a:schemeClr val="bg1">
                  <a:lumMod val="50000"/>
                </a:schemeClr>
              </a:solidFill>
            </a:endParaRPr>
          </a:p>
          <a:p>
            <a:pPr marL="1200150" lvl="1" indent="-742950">
              <a:buFont typeface="+mj-lt"/>
              <a:buAutoNum type="alphaUcPeriod"/>
            </a:pPr>
            <a:r>
              <a:rPr lang="en-US" sz="3600" dirty="0"/>
              <a:t>Sunday School</a:t>
            </a:r>
          </a:p>
          <a:p>
            <a:pPr marL="1600200" lvl="2" indent="-365125">
              <a:buFont typeface="Courier New" panose="02070309020205020404" pitchFamily="49" charset="0"/>
              <a:buChar char="o"/>
            </a:pPr>
            <a:r>
              <a:rPr lang="en-US" sz="3400" dirty="0"/>
              <a:t> “age-segregated discipleship”</a:t>
            </a:r>
          </a:p>
        </p:txBody>
      </p:sp>
    </p:spTree>
    <p:extLst>
      <p:ext uri="{BB962C8B-B14F-4D97-AF65-F5344CB8AC3E}">
        <p14:creationId xmlns:p14="http://schemas.microsoft.com/office/powerpoint/2010/main" val="2618224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58561-5B54-303E-7EA8-B728C2A1C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0453AF-78AD-55BB-CA03-F6B3DABCC372}"/>
              </a:ext>
            </a:extLst>
          </p:cNvPr>
          <p:cNvSpPr>
            <a:spLocks noGrp="1"/>
          </p:cNvSpPr>
          <p:nvPr>
            <p:ph type="title"/>
          </p:nvPr>
        </p:nvSpPr>
        <p:spPr/>
        <p:txBody>
          <a:bodyPr>
            <a:normAutofit/>
          </a:bodyPr>
          <a:lstStyle/>
          <a:p>
            <a:r>
              <a:rPr lang="en-US" sz="4400" dirty="0"/>
              <a:t>1.  What is the fic movement?</a:t>
            </a:r>
          </a:p>
        </p:txBody>
      </p:sp>
      <p:sp>
        <p:nvSpPr>
          <p:cNvPr id="3" name="Content Placeholder 2">
            <a:extLst>
              <a:ext uri="{FF2B5EF4-FFF2-40B4-BE49-F238E27FC236}">
                <a16:creationId xmlns:a16="http://schemas.microsoft.com/office/drawing/2014/main" id="{683B7E56-BA1F-92B7-EC39-49C4F7D50B24}"/>
              </a:ext>
            </a:extLst>
          </p:cNvPr>
          <p:cNvSpPr>
            <a:spLocks noGrp="1"/>
          </p:cNvSpPr>
          <p:nvPr>
            <p:ph idx="1"/>
          </p:nvPr>
        </p:nvSpPr>
        <p:spPr>
          <a:xfrm>
            <a:off x="967487" y="1531640"/>
            <a:ext cx="10351155" cy="4521841"/>
          </a:xfrm>
        </p:spPr>
        <p:txBody>
          <a:bodyPr>
            <a:normAutofit/>
          </a:bodyPr>
          <a:lstStyle/>
          <a:p>
            <a:pPr marL="457200" lvl="1" indent="0">
              <a:buNone/>
            </a:pPr>
            <a:r>
              <a:rPr lang="en-US" sz="4000" dirty="0">
                <a:solidFill>
                  <a:srgbClr val="C00000"/>
                </a:solidFill>
              </a:rPr>
              <a:t>Skeptical </a:t>
            </a:r>
            <a:r>
              <a:rPr lang="en-US" sz="4000" dirty="0">
                <a:solidFill>
                  <a:srgbClr val="C00000"/>
                </a:solidFill>
                <a:sym typeface="Wingdings" pitchFamily="2" charset="2"/>
              </a:rPr>
              <a:t> c</a:t>
            </a:r>
            <a:r>
              <a:rPr lang="en-US" sz="4000" dirty="0">
                <a:solidFill>
                  <a:srgbClr val="C00000"/>
                </a:solidFill>
              </a:rPr>
              <a:t>ritical of age-segregated activities:</a:t>
            </a:r>
          </a:p>
          <a:p>
            <a:pPr marL="1200150" lvl="1" indent="-742950">
              <a:buFont typeface="+mj-lt"/>
              <a:buAutoNum type="alphaUcPeriod"/>
            </a:pPr>
            <a:r>
              <a:rPr lang="en-US" sz="3400" dirty="0">
                <a:solidFill>
                  <a:schemeClr val="bg1">
                    <a:lumMod val="50000"/>
                  </a:schemeClr>
                </a:solidFill>
              </a:rPr>
              <a:t>Children’s Church</a:t>
            </a:r>
            <a:endParaRPr lang="en-US" sz="3400" i="1" dirty="0">
              <a:solidFill>
                <a:schemeClr val="bg1">
                  <a:lumMod val="50000"/>
                </a:schemeClr>
              </a:solidFill>
            </a:endParaRPr>
          </a:p>
          <a:p>
            <a:pPr marL="1200150" lvl="1" indent="-742950">
              <a:buFont typeface="+mj-lt"/>
              <a:buAutoNum type="alphaUcPeriod"/>
            </a:pPr>
            <a:r>
              <a:rPr lang="en-US" sz="3400" dirty="0">
                <a:solidFill>
                  <a:schemeClr val="bg1">
                    <a:lumMod val="50000"/>
                  </a:schemeClr>
                </a:solidFill>
              </a:rPr>
              <a:t>Sunday School</a:t>
            </a:r>
          </a:p>
          <a:p>
            <a:pPr marL="1200150" lvl="1" indent="-742950">
              <a:buFont typeface="+mj-lt"/>
              <a:buAutoNum type="alphaUcPeriod"/>
            </a:pPr>
            <a:r>
              <a:rPr lang="en-US" sz="3600" dirty="0"/>
              <a:t>Mid-week activities:  teen bible studies, youth groups, college/career groups)</a:t>
            </a:r>
          </a:p>
          <a:p>
            <a:pPr marL="1547813" lvl="2" indent="-295275">
              <a:buFont typeface="Courier New" panose="02070309020205020404" pitchFamily="49" charset="0"/>
              <a:buChar char="o"/>
            </a:pPr>
            <a:r>
              <a:rPr lang="en-US" sz="3600" dirty="0"/>
              <a:t> no youth pastors</a:t>
            </a:r>
          </a:p>
        </p:txBody>
      </p:sp>
    </p:spTree>
    <p:extLst>
      <p:ext uri="{BB962C8B-B14F-4D97-AF65-F5344CB8AC3E}">
        <p14:creationId xmlns:p14="http://schemas.microsoft.com/office/powerpoint/2010/main" val="120334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56D11-4F90-7905-6168-29C1AACBE9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53FCCB-3C04-9F76-7C01-187934318C99}"/>
              </a:ext>
            </a:extLst>
          </p:cNvPr>
          <p:cNvSpPr>
            <a:spLocks noGrp="1"/>
          </p:cNvSpPr>
          <p:nvPr>
            <p:ph type="title"/>
          </p:nvPr>
        </p:nvSpPr>
        <p:spPr/>
        <p:txBody>
          <a:bodyPr>
            <a:normAutofit/>
          </a:bodyPr>
          <a:lstStyle/>
          <a:p>
            <a:r>
              <a:rPr lang="en-US" sz="4400" dirty="0"/>
              <a:t>1.  What is the fic movement?</a:t>
            </a:r>
          </a:p>
        </p:txBody>
      </p:sp>
      <p:sp>
        <p:nvSpPr>
          <p:cNvPr id="3" name="Content Placeholder 2">
            <a:extLst>
              <a:ext uri="{FF2B5EF4-FFF2-40B4-BE49-F238E27FC236}">
                <a16:creationId xmlns:a16="http://schemas.microsoft.com/office/drawing/2014/main" id="{C9C46627-AFA0-886A-5F36-E948C71D45B1}"/>
              </a:ext>
            </a:extLst>
          </p:cNvPr>
          <p:cNvSpPr>
            <a:spLocks noGrp="1"/>
          </p:cNvSpPr>
          <p:nvPr>
            <p:ph idx="1"/>
          </p:nvPr>
        </p:nvSpPr>
        <p:spPr/>
        <p:txBody>
          <a:bodyPr>
            <a:normAutofit/>
          </a:bodyPr>
          <a:lstStyle/>
          <a:p>
            <a:pPr marL="457200" lvl="1" indent="0">
              <a:buNone/>
            </a:pPr>
            <a:r>
              <a:rPr lang="en-US" sz="4000" dirty="0">
                <a:solidFill>
                  <a:srgbClr val="C00000"/>
                </a:solidFill>
              </a:rPr>
              <a:t>Sometimes characterized further by:</a:t>
            </a:r>
          </a:p>
          <a:p>
            <a:pPr lvl="1"/>
            <a:r>
              <a:rPr lang="en-US" sz="3600" dirty="0"/>
              <a:t>Critical of secular education</a:t>
            </a:r>
          </a:p>
          <a:p>
            <a:pPr lvl="1"/>
            <a:r>
              <a:rPr lang="en-US" sz="3600" dirty="0"/>
              <a:t>Stricter gender/relationship roles</a:t>
            </a:r>
          </a:p>
        </p:txBody>
      </p:sp>
    </p:spTree>
    <p:extLst>
      <p:ext uri="{BB962C8B-B14F-4D97-AF65-F5344CB8AC3E}">
        <p14:creationId xmlns:p14="http://schemas.microsoft.com/office/powerpoint/2010/main" val="1887648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E2DDA-B432-4877-A032-2A7E4C0904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4BBB6-23EF-B4DD-9CA9-9B2B04BB61F1}"/>
              </a:ext>
            </a:extLst>
          </p:cNvPr>
          <p:cNvSpPr>
            <a:spLocks noGrp="1"/>
          </p:cNvSpPr>
          <p:nvPr>
            <p:ph type="title"/>
          </p:nvPr>
        </p:nvSpPr>
        <p:spPr>
          <a:xfrm>
            <a:off x="873358" y="804519"/>
            <a:ext cx="10445284" cy="1049235"/>
          </a:xfrm>
        </p:spPr>
        <p:txBody>
          <a:bodyPr>
            <a:normAutofit/>
          </a:bodyPr>
          <a:lstStyle/>
          <a:p>
            <a:r>
              <a:rPr lang="en-US" sz="4400" dirty="0"/>
              <a:t>2. Valid concerns of fic’s</a:t>
            </a:r>
            <a:endParaRPr lang="en-US" sz="4400" dirty="0">
              <a:solidFill>
                <a:srgbClr val="C00000"/>
              </a:solidFill>
            </a:endParaRPr>
          </a:p>
        </p:txBody>
      </p:sp>
      <p:sp>
        <p:nvSpPr>
          <p:cNvPr id="3" name="Content Placeholder 2">
            <a:extLst>
              <a:ext uri="{FF2B5EF4-FFF2-40B4-BE49-F238E27FC236}">
                <a16:creationId xmlns:a16="http://schemas.microsoft.com/office/drawing/2014/main" id="{6872A038-18BD-E427-22A3-514510E6E964}"/>
              </a:ext>
            </a:extLst>
          </p:cNvPr>
          <p:cNvSpPr>
            <a:spLocks noGrp="1"/>
          </p:cNvSpPr>
          <p:nvPr>
            <p:ph idx="1"/>
          </p:nvPr>
        </p:nvSpPr>
        <p:spPr/>
        <p:txBody>
          <a:bodyPr>
            <a:normAutofit/>
          </a:bodyPr>
          <a:lstStyle/>
          <a:p>
            <a:pPr lvl="1"/>
            <a:r>
              <a:rPr lang="en-US" sz="4000" dirty="0"/>
              <a:t>Take seriously the role as parents to:</a:t>
            </a:r>
          </a:p>
          <a:p>
            <a:pPr lvl="2">
              <a:buFont typeface="Courier New" panose="02070309020205020404" pitchFamily="49" charset="0"/>
              <a:buChar char="o"/>
              <a:tabLst>
                <a:tab pos="2898775" algn="l"/>
              </a:tabLst>
            </a:pPr>
            <a:r>
              <a:rPr lang="en-US" sz="3800" dirty="0"/>
              <a:t> </a:t>
            </a:r>
            <a:r>
              <a:rPr lang="en-US" sz="3600" dirty="0"/>
              <a:t>Train 	- Dt 6:6-7; Prov 22:6; Eph 6:1,4</a:t>
            </a:r>
          </a:p>
          <a:p>
            <a:pPr lvl="2">
              <a:buFont typeface="Courier New" panose="02070309020205020404" pitchFamily="49" charset="0"/>
              <a:buChar char="o"/>
              <a:tabLst>
                <a:tab pos="2898775" algn="l"/>
              </a:tabLst>
            </a:pPr>
            <a:r>
              <a:rPr lang="en-US" sz="3600" dirty="0"/>
              <a:t> Protect 	- Col 2:8</a:t>
            </a:r>
          </a:p>
          <a:p>
            <a:pPr marL="914400" lvl="2" indent="0">
              <a:buNone/>
            </a:pPr>
            <a:endParaRPr lang="en-US" sz="3600" dirty="0"/>
          </a:p>
        </p:txBody>
      </p:sp>
    </p:spTree>
    <p:extLst>
      <p:ext uri="{BB962C8B-B14F-4D97-AF65-F5344CB8AC3E}">
        <p14:creationId xmlns:p14="http://schemas.microsoft.com/office/powerpoint/2010/main" val="116985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40B5C-102B-5B5F-44B8-0E7A56803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E0D80-F3BA-C8F7-076F-E7ADF39E530E}"/>
              </a:ext>
            </a:extLst>
          </p:cNvPr>
          <p:cNvSpPr>
            <a:spLocks noGrp="1"/>
          </p:cNvSpPr>
          <p:nvPr>
            <p:ph type="title"/>
          </p:nvPr>
        </p:nvSpPr>
        <p:spPr/>
        <p:txBody>
          <a:bodyPr>
            <a:normAutofit/>
          </a:bodyPr>
          <a:lstStyle/>
          <a:p>
            <a:r>
              <a:rPr lang="en-US" sz="4400" dirty="0"/>
              <a:t>2.  Valid concerns of fic’s</a:t>
            </a:r>
          </a:p>
        </p:txBody>
      </p:sp>
      <p:sp>
        <p:nvSpPr>
          <p:cNvPr id="3" name="Content Placeholder 2">
            <a:extLst>
              <a:ext uri="{FF2B5EF4-FFF2-40B4-BE49-F238E27FC236}">
                <a16:creationId xmlns:a16="http://schemas.microsoft.com/office/drawing/2014/main" id="{C1A7967F-09B1-F03D-F6D1-44900FC1B471}"/>
              </a:ext>
            </a:extLst>
          </p:cNvPr>
          <p:cNvSpPr>
            <a:spLocks noGrp="1"/>
          </p:cNvSpPr>
          <p:nvPr>
            <p:ph idx="1"/>
          </p:nvPr>
        </p:nvSpPr>
        <p:spPr>
          <a:xfrm>
            <a:off x="967487" y="1531640"/>
            <a:ext cx="10497682" cy="4169907"/>
          </a:xfrm>
        </p:spPr>
        <p:txBody>
          <a:bodyPr>
            <a:normAutofit/>
          </a:bodyPr>
          <a:lstStyle/>
          <a:p>
            <a:pPr lvl="1"/>
            <a:r>
              <a:rPr lang="en-US" sz="3600" dirty="0">
                <a:solidFill>
                  <a:schemeClr val="bg1">
                    <a:lumMod val="50000"/>
                  </a:schemeClr>
                </a:solidFill>
              </a:rPr>
              <a:t>Take seriously the role of parents</a:t>
            </a:r>
          </a:p>
          <a:p>
            <a:pPr lvl="1"/>
            <a:r>
              <a:rPr lang="en-US" sz="4000" dirty="0"/>
              <a:t>Recognize children as part of the church</a:t>
            </a:r>
          </a:p>
          <a:p>
            <a:pPr lvl="2">
              <a:buFont typeface="Courier New" panose="02070309020205020404" pitchFamily="49" charset="0"/>
              <a:buChar char="o"/>
            </a:pPr>
            <a:r>
              <a:rPr lang="en-US" sz="3800" dirty="0"/>
              <a:t> </a:t>
            </a:r>
            <a:r>
              <a:rPr lang="en-US" sz="3600" dirty="0"/>
              <a:t>Mk 10:13-14 – “Let the children come to me”</a:t>
            </a:r>
            <a:endParaRPr lang="en-US" sz="3800" dirty="0"/>
          </a:p>
          <a:p>
            <a:pPr marL="457200" lvl="1" indent="0">
              <a:buNone/>
            </a:pPr>
            <a:endParaRPr lang="en-US" sz="3600" dirty="0"/>
          </a:p>
          <a:p>
            <a:pPr lvl="1"/>
            <a:endParaRPr lang="en-US" sz="3800" dirty="0"/>
          </a:p>
        </p:txBody>
      </p:sp>
    </p:spTree>
    <p:extLst>
      <p:ext uri="{BB962C8B-B14F-4D97-AF65-F5344CB8AC3E}">
        <p14:creationId xmlns:p14="http://schemas.microsoft.com/office/powerpoint/2010/main" val="1260339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C0A73-9E4D-C8C3-8013-22A5D5821F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CFC7EB-B2CE-A215-1032-780B31B7A108}"/>
              </a:ext>
            </a:extLst>
          </p:cNvPr>
          <p:cNvSpPr>
            <a:spLocks noGrp="1"/>
          </p:cNvSpPr>
          <p:nvPr>
            <p:ph type="title"/>
          </p:nvPr>
        </p:nvSpPr>
        <p:spPr/>
        <p:txBody>
          <a:bodyPr>
            <a:normAutofit/>
          </a:bodyPr>
          <a:lstStyle/>
          <a:p>
            <a:r>
              <a:rPr lang="en-US" sz="4400" dirty="0"/>
              <a:t>2.  Valid concerns of fic’s</a:t>
            </a:r>
          </a:p>
        </p:txBody>
      </p:sp>
      <p:sp>
        <p:nvSpPr>
          <p:cNvPr id="3" name="Content Placeholder 2">
            <a:extLst>
              <a:ext uri="{FF2B5EF4-FFF2-40B4-BE49-F238E27FC236}">
                <a16:creationId xmlns:a16="http://schemas.microsoft.com/office/drawing/2014/main" id="{B7D43646-6EEF-B198-A6E6-054C59A04680}"/>
              </a:ext>
            </a:extLst>
          </p:cNvPr>
          <p:cNvSpPr>
            <a:spLocks noGrp="1"/>
          </p:cNvSpPr>
          <p:nvPr>
            <p:ph idx="1"/>
          </p:nvPr>
        </p:nvSpPr>
        <p:spPr/>
        <p:txBody>
          <a:bodyPr>
            <a:normAutofit/>
          </a:bodyPr>
          <a:lstStyle/>
          <a:p>
            <a:pPr lvl="1"/>
            <a:r>
              <a:rPr lang="en-US" sz="3600" dirty="0">
                <a:solidFill>
                  <a:schemeClr val="bg1">
                    <a:lumMod val="50000"/>
                  </a:schemeClr>
                </a:solidFill>
              </a:rPr>
              <a:t>Take seriously the role of parents</a:t>
            </a:r>
          </a:p>
          <a:p>
            <a:pPr lvl="1"/>
            <a:r>
              <a:rPr lang="en-US" sz="3600" dirty="0">
                <a:solidFill>
                  <a:schemeClr val="bg1">
                    <a:lumMod val="50000"/>
                  </a:schemeClr>
                </a:solidFill>
              </a:rPr>
              <a:t>Recognize children as part of the church</a:t>
            </a:r>
          </a:p>
          <a:p>
            <a:pPr lvl="1"/>
            <a:r>
              <a:rPr lang="en-US" sz="4000" dirty="0"/>
              <a:t>Training &amp; modeling all of corporate worship</a:t>
            </a:r>
          </a:p>
          <a:p>
            <a:pPr lvl="1"/>
            <a:endParaRPr lang="en-US" sz="4000" dirty="0"/>
          </a:p>
          <a:p>
            <a:pPr lvl="1"/>
            <a:endParaRPr lang="en-US" sz="4000" dirty="0"/>
          </a:p>
        </p:txBody>
      </p:sp>
    </p:spTree>
    <p:extLst>
      <p:ext uri="{BB962C8B-B14F-4D97-AF65-F5344CB8AC3E}">
        <p14:creationId xmlns:p14="http://schemas.microsoft.com/office/powerpoint/2010/main" val="1821878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5AA2E-61C3-01CF-693D-BAB1CED2B1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2D255-B433-C509-EE02-5193711C3CE5}"/>
              </a:ext>
            </a:extLst>
          </p:cNvPr>
          <p:cNvSpPr>
            <a:spLocks noGrp="1"/>
          </p:cNvSpPr>
          <p:nvPr>
            <p:ph type="title"/>
          </p:nvPr>
        </p:nvSpPr>
        <p:spPr/>
        <p:txBody>
          <a:bodyPr>
            <a:normAutofit/>
          </a:bodyPr>
          <a:lstStyle/>
          <a:p>
            <a:r>
              <a:rPr lang="en-US" sz="4400" dirty="0"/>
              <a:t>2.  Valid concerns of fic’s</a:t>
            </a:r>
          </a:p>
        </p:txBody>
      </p:sp>
      <p:sp>
        <p:nvSpPr>
          <p:cNvPr id="3" name="Content Placeholder 2">
            <a:extLst>
              <a:ext uri="{FF2B5EF4-FFF2-40B4-BE49-F238E27FC236}">
                <a16:creationId xmlns:a16="http://schemas.microsoft.com/office/drawing/2014/main" id="{D8C969E9-57CB-CF54-C0C1-4D1B376F2AD3}"/>
              </a:ext>
            </a:extLst>
          </p:cNvPr>
          <p:cNvSpPr>
            <a:spLocks noGrp="1"/>
          </p:cNvSpPr>
          <p:nvPr>
            <p:ph idx="1"/>
          </p:nvPr>
        </p:nvSpPr>
        <p:spPr/>
        <p:txBody>
          <a:bodyPr>
            <a:normAutofit lnSpcReduction="10000"/>
          </a:bodyPr>
          <a:lstStyle/>
          <a:p>
            <a:pPr lvl="1"/>
            <a:r>
              <a:rPr lang="en-US" sz="3600" dirty="0">
                <a:solidFill>
                  <a:schemeClr val="bg1">
                    <a:lumMod val="50000"/>
                  </a:schemeClr>
                </a:solidFill>
              </a:rPr>
              <a:t>Take seriously the role of parents</a:t>
            </a:r>
          </a:p>
          <a:p>
            <a:pPr lvl="1"/>
            <a:r>
              <a:rPr lang="en-US" sz="3600" dirty="0">
                <a:solidFill>
                  <a:schemeClr val="bg1">
                    <a:lumMod val="50000"/>
                  </a:schemeClr>
                </a:solidFill>
              </a:rPr>
              <a:t>Recognize children as part of the church</a:t>
            </a:r>
          </a:p>
          <a:p>
            <a:pPr lvl="1"/>
            <a:r>
              <a:rPr lang="en-US" sz="3600" dirty="0">
                <a:solidFill>
                  <a:schemeClr val="bg1">
                    <a:lumMod val="50000"/>
                  </a:schemeClr>
                </a:solidFill>
              </a:rPr>
              <a:t>Training &amp; modeling all of corporate worship</a:t>
            </a:r>
          </a:p>
          <a:p>
            <a:pPr lvl="1"/>
            <a:r>
              <a:rPr lang="en-US" sz="4000" dirty="0"/>
              <a:t>Follow the “clear” biblical pattern</a:t>
            </a:r>
          </a:p>
          <a:p>
            <a:pPr lvl="2">
              <a:buFont typeface="Courier New" panose="02070309020205020404" pitchFamily="49" charset="0"/>
              <a:buChar char="o"/>
            </a:pPr>
            <a:r>
              <a:rPr lang="en-US" sz="3400" dirty="0"/>
              <a:t> OT:  </a:t>
            </a:r>
            <a:r>
              <a:rPr lang="en-US" sz="3600" dirty="0"/>
              <a:t>Dt 31:10-13; Josh 8:34-35; Ps 78:1-4</a:t>
            </a:r>
          </a:p>
          <a:p>
            <a:pPr lvl="2">
              <a:buFont typeface="Courier New" panose="02070309020205020404" pitchFamily="49" charset="0"/>
              <a:buChar char="o"/>
            </a:pPr>
            <a:r>
              <a:rPr lang="en-US" sz="3600" dirty="0"/>
              <a:t> NT:  Eph 6:1-4</a:t>
            </a:r>
            <a:endParaRPr lang="en-US" sz="3400" dirty="0"/>
          </a:p>
          <a:p>
            <a:pPr marL="457200" lvl="1" indent="0">
              <a:buNone/>
            </a:pPr>
            <a:endParaRPr lang="en-US" sz="3600" dirty="0"/>
          </a:p>
          <a:p>
            <a:pPr lvl="1"/>
            <a:endParaRPr lang="en-US" sz="3800" dirty="0"/>
          </a:p>
        </p:txBody>
      </p:sp>
    </p:spTree>
    <p:extLst>
      <p:ext uri="{BB962C8B-B14F-4D97-AF65-F5344CB8AC3E}">
        <p14:creationId xmlns:p14="http://schemas.microsoft.com/office/powerpoint/2010/main" val="2927492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0F4F3-6904-7C5B-9899-7B2AEC3018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A3763-84A8-B8CB-BE93-292AB989DF93}"/>
              </a:ext>
            </a:extLst>
          </p:cNvPr>
          <p:cNvSpPr>
            <a:spLocks noGrp="1"/>
          </p:cNvSpPr>
          <p:nvPr>
            <p:ph type="title"/>
          </p:nvPr>
        </p:nvSpPr>
        <p:spPr/>
        <p:txBody>
          <a:bodyPr>
            <a:normAutofit/>
          </a:bodyPr>
          <a:lstStyle/>
          <a:p>
            <a:r>
              <a:rPr lang="en-US" sz="4400" dirty="0"/>
              <a:t>2.  Valid concerns of fic’s</a:t>
            </a:r>
          </a:p>
        </p:txBody>
      </p:sp>
      <p:sp>
        <p:nvSpPr>
          <p:cNvPr id="3" name="Content Placeholder 2">
            <a:extLst>
              <a:ext uri="{FF2B5EF4-FFF2-40B4-BE49-F238E27FC236}">
                <a16:creationId xmlns:a16="http://schemas.microsoft.com/office/drawing/2014/main" id="{35AFA054-21A5-3544-B93A-F3EF2EFA05D9}"/>
              </a:ext>
            </a:extLst>
          </p:cNvPr>
          <p:cNvSpPr>
            <a:spLocks noGrp="1"/>
          </p:cNvSpPr>
          <p:nvPr>
            <p:ph idx="1"/>
          </p:nvPr>
        </p:nvSpPr>
        <p:spPr/>
        <p:txBody>
          <a:bodyPr>
            <a:normAutofit lnSpcReduction="10000"/>
          </a:bodyPr>
          <a:lstStyle/>
          <a:p>
            <a:pPr lvl="1"/>
            <a:r>
              <a:rPr lang="en-US" sz="3600" dirty="0">
                <a:solidFill>
                  <a:schemeClr val="bg1">
                    <a:lumMod val="50000"/>
                  </a:schemeClr>
                </a:solidFill>
              </a:rPr>
              <a:t>Take seriously the role of parents</a:t>
            </a:r>
          </a:p>
          <a:p>
            <a:pPr lvl="1"/>
            <a:r>
              <a:rPr lang="en-US" sz="3600" dirty="0">
                <a:solidFill>
                  <a:schemeClr val="bg1">
                    <a:lumMod val="50000"/>
                  </a:schemeClr>
                </a:solidFill>
              </a:rPr>
              <a:t>Recognize children as part of the church</a:t>
            </a:r>
          </a:p>
          <a:p>
            <a:pPr lvl="1"/>
            <a:r>
              <a:rPr lang="en-US" sz="3600" dirty="0">
                <a:solidFill>
                  <a:schemeClr val="bg1">
                    <a:lumMod val="50000"/>
                  </a:schemeClr>
                </a:solidFill>
              </a:rPr>
              <a:t>Training &amp; modeling all of corporate worship</a:t>
            </a:r>
          </a:p>
          <a:p>
            <a:pPr lvl="1"/>
            <a:r>
              <a:rPr lang="en-US" sz="3600" dirty="0">
                <a:solidFill>
                  <a:schemeClr val="bg1">
                    <a:lumMod val="50000"/>
                  </a:schemeClr>
                </a:solidFill>
              </a:rPr>
              <a:t>Follow the “clear” biblical pattern</a:t>
            </a:r>
          </a:p>
          <a:p>
            <a:pPr lvl="1"/>
            <a:r>
              <a:rPr lang="en-US" sz="4000" dirty="0"/>
              <a:t>Children are more capable than we think</a:t>
            </a:r>
          </a:p>
          <a:p>
            <a:pPr lvl="2"/>
            <a:r>
              <a:rPr lang="en-US" sz="3600" dirty="0"/>
              <a:t>Eph 6:1</a:t>
            </a:r>
          </a:p>
          <a:p>
            <a:pPr lvl="1"/>
            <a:endParaRPr lang="en-US" sz="3800" dirty="0"/>
          </a:p>
        </p:txBody>
      </p:sp>
    </p:spTree>
    <p:extLst>
      <p:ext uri="{BB962C8B-B14F-4D97-AF65-F5344CB8AC3E}">
        <p14:creationId xmlns:p14="http://schemas.microsoft.com/office/powerpoint/2010/main" val="1269874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D3B99-C73F-14DF-F09E-85518B5A4C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584017-0F69-14EB-F851-D509D6AF2B98}"/>
              </a:ext>
            </a:extLst>
          </p:cNvPr>
          <p:cNvSpPr>
            <a:spLocks noGrp="1"/>
          </p:cNvSpPr>
          <p:nvPr>
            <p:ph type="title"/>
          </p:nvPr>
        </p:nvSpPr>
        <p:spPr/>
        <p:txBody>
          <a:bodyPr>
            <a:normAutofit/>
          </a:bodyPr>
          <a:lstStyle/>
          <a:p>
            <a:r>
              <a:rPr lang="en-US" sz="4400" dirty="0"/>
              <a:t>3.  Challenges to an fic </a:t>
            </a:r>
            <a:r>
              <a:rPr lang="en-US" sz="4400" u="sng" dirty="0"/>
              <a:t>identity</a:t>
            </a:r>
          </a:p>
        </p:txBody>
      </p:sp>
      <p:sp>
        <p:nvSpPr>
          <p:cNvPr id="3" name="Content Placeholder 2">
            <a:extLst>
              <a:ext uri="{FF2B5EF4-FFF2-40B4-BE49-F238E27FC236}">
                <a16:creationId xmlns:a16="http://schemas.microsoft.com/office/drawing/2014/main" id="{0ED799E3-B167-7125-2A3A-9987EED44D69}"/>
              </a:ext>
            </a:extLst>
          </p:cNvPr>
          <p:cNvSpPr>
            <a:spLocks noGrp="1"/>
          </p:cNvSpPr>
          <p:nvPr>
            <p:ph idx="1"/>
          </p:nvPr>
        </p:nvSpPr>
        <p:spPr>
          <a:xfrm>
            <a:off x="967487" y="1531640"/>
            <a:ext cx="10351155" cy="4400809"/>
          </a:xfrm>
        </p:spPr>
        <p:txBody>
          <a:bodyPr>
            <a:normAutofit/>
          </a:bodyPr>
          <a:lstStyle/>
          <a:p>
            <a:pPr lvl="1">
              <a:lnSpc>
                <a:spcPct val="130000"/>
              </a:lnSpc>
            </a:pPr>
            <a:r>
              <a:rPr lang="en-US" sz="4000" dirty="0"/>
              <a:t>Insular mentality</a:t>
            </a:r>
          </a:p>
          <a:p>
            <a:pPr lvl="2">
              <a:lnSpc>
                <a:spcPct val="130000"/>
              </a:lnSpc>
            </a:pPr>
            <a:r>
              <a:rPr lang="en-US" sz="3600" dirty="0"/>
              <a:t>Our problem is not “out there”</a:t>
            </a:r>
          </a:p>
          <a:p>
            <a:pPr lvl="3">
              <a:lnSpc>
                <a:spcPct val="130000"/>
              </a:lnSpc>
            </a:pPr>
            <a:r>
              <a:rPr lang="en-US" sz="3600" dirty="0"/>
              <a:t>Mt 15:11</a:t>
            </a:r>
          </a:p>
          <a:p>
            <a:pPr lvl="1"/>
            <a:endParaRPr lang="en-US" sz="4000" dirty="0"/>
          </a:p>
        </p:txBody>
      </p:sp>
    </p:spTree>
    <p:extLst>
      <p:ext uri="{BB962C8B-B14F-4D97-AF65-F5344CB8AC3E}">
        <p14:creationId xmlns:p14="http://schemas.microsoft.com/office/powerpoint/2010/main" val="100374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BBAE2-0C92-DF9F-0176-582EE05F06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2307C0-7C07-C281-83AE-82F3F81F20C6}"/>
              </a:ext>
            </a:extLst>
          </p:cNvPr>
          <p:cNvSpPr>
            <a:spLocks noGrp="1"/>
          </p:cNvSpPr>
          <p:nvPr>
            <p:ph type="title"/>
          </p:nvPr>
        </p:nvSpPr>
        <p:spPr/>
        <p:txBody>
          <a:bodyPr>
            <a:normAutofit/>
          </a:bodyPr>
          <a:lstStyle/>
          <a:p>
            <a:r>
              <a:rPr lang="en-US" sz="4400" dirty="0"/>
              <a:t>3.  Challenges to an fic </a:t>
            </a:r>
            <a:r>
              <a:rPr lang="en-US" sz="4400" u="sng" dirty="0"/>
              <a:t>identity</a:t>
            </a:r>
          </a:p>
        </p:txBody>
      </p:sp>
      <p:sp>
        <p:nvSpPr>
          <p:cNvPr id="3" name="Content Placeholder 2">
            <a:extLst>
              <a:ext uri="{FF2B5EF4-FFF2-40B4-BE49-F238E27FC236}">
                <a16:creationId xmlns:a16="http://schemas.microsoft.com/office/drawing/2014/main" id="{6A8F3BB7-0035-F85E-D968-7187A739DB06}"/>
              </a:ext>
            </a:extLst>
          </p:cNvPr>
          <p:cNvSpPr>
            <a:spLocks noGrp="1"/>
          </p:cNvSpPr>
          <p:nvPr>
            <p:ph idx="1"/>
          </p:nvPr>
        </p:nvSpPr>
        <p:spPr>
          <a:xfrm>
            <a:off x="967487" y="1531640"/>
            <a:ext cx="10351155" cy="4400809"/>
          </a:xfrm>
        </p:spPr>
        <p:txBody>
          <a:bodyPr>
            <a:normAutofit/>
          </a:bodyPr>
          <a:lstStyle/>
          <a:p>
            <a:pPr lvl="1">
              <a:lnSpc>
                <a:spcPct val="130000"/>
              </a:lnSpc>
            </a:pPr>
            <a:r>
              <a:rPr lang="en-US" sz="4000" dirty="0"/>
              <a:t>Insular mentality</a:t>
            </a:r>
          </a:p>
          <a:p>
            <a:pPr lvl="2">
              <a:lnSpc>
                <a:spcPct val="130000"/>
              </a:lnSpc>
            </a:pPr>
            <a:r>
              <a:rPr lang="en-US" sz="3200" dirty="0">
                <a:solidFill>
                  <a:schemeClr val="bg1">
                    <a:lumMod val="50000"/>
                  </a:schemeClr>
                </a:solidFill>
              </a:rPr>
              <a:t>Our problem is not “out there”</a:t>
            </a:r>
          </a:p>
          <a:p>
            <a:pPr lvl="2">
              <a:lnSpc>
                <a:spcPct val="130000"/>
              </a:lnSpc>
            </a:pPr>
            <a:r>
              <a:rPr lang="en-US" sz="3600" dirty="0"/>
              <a:t>Discarding the whole body of gifts in the church</a:t>
            </a:r>
          </a:p>
          <a:p>
            <a:pPr lvl="3">
              <a:lnSpc>
                <a:spcPct val="130000"/>
              </a:lnSpc>
            </a:pPr>
            <a:r>
              <a:rPr lang="en-US" sz="3600" dirty="0"/>
              <a:t>Eph 4:11-12; 1 Cor 12:4-7; Rom 12:4-8</a:t>
            </a:r>
          </a:p>
          <a:p>
            <a:pPr lvl="1"/>
            <a:endParaRPr lang="en-US" sz="4000" dirty="0"/>
          </a:p>
          <a:p>
            <a:pPr lvl="1"/>
            <a:endParaRPr lang="en-US" sz="4000" dirty="0"/>
          </a:p>
        </p:txBody>
      </p:sp>
    </p:spTree>
    <p:extLst>
      <p:ext uri="{BB962C8B-B14F-4D97-AF65-F5344CB8AC3E}">
        <p14:creationId xmlns:p14="http://schemas.microsoft.com/office/powerpoint/2010/main" val="2925084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71222-CBD7-930E-9195-C2EA3474DA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94A69-2800-6794-964F-96D230FA8E7F}"/>
              </a:ext>
            </a:extLst>
          </p:cNvPr>
          <p:cNvSpPr>
            <a:spLocks noGrp="1"/>
          </p:cNvSpPr>
          <p:nvPr>
            <p:ph type="title"/>
          </p:nvPr>
        </p:nvSpPr>
        <p:spPr/>
        <p:txBody>
          <a:bodyPr>
            <a:normAutofit/>
          </a:bodyPr>
          <a:lstStyle/>
          <a:p>
            <a:r>
              <a:rPr lang="en-US" sz="4400" dirty="0"/>
              <a:t>3.  Challenges to an fic </a:t>
            </a:r>
            <a:r>
              <a:rPr lang="en-US" sz="4400" u="sng" dirty="0"/>
              <a:t>identity</a:t>
            </a:r>
          </a:p>
        </p:txBody>
      </p:sp>
      <p:sp>
        <p:nvSpPr>
          <p:cNvPr id="3" name="Content Placeholder 2">
            <a:extLst>
              <a:ext uri="{FF2B5EF4-FFF2-40B4-BE49-F238E27FC236}">
                <a16:creationId xmlns:a16="http://schemas.microsoft.com/office/drawing/2014/main" id="{0A58111F-C358-D02D-F6B3-D7720BFC9ADB}"/>
              </a:ext>
            </a:extLst>
          </p:cNvPr>
          <p:cNvSpPr>
            <a:spLocks noGrp="1"/>
          </p:cNvSpPr>
          <p:nvPr>
            <p:ph idx="1"/>
          </p:nvPr>
        </p:nvSpPr>
        <p:spPr>
          <a:xfrm>
            <a:off x="967487" y="1531640"/>
            <a:ext cx="10351155" cy="4400809"/>
          </a:xfrm>
        </p:spPr>
        <p:txBody>
          <a:bodyPr>
            <a:normAutofit/>
          </a:bodyPr>
          <a:lstStyle/>
          <a:p>
            <a:pPr lvl="1">
              <a:lnSpc>
                <a:spcPct val="130000"/>
              </a:lnSpc>
            </a:pPr>
            <a:r>
              <a:rPr lang="en-US" sz="4000" dirty="0"/>
              <a:t>Insular mentality</a:t>
            </a:r>
          </a:p>
          <a:p>
            <a:pPr lvl="2">
              <a:lnSpc>
                <a:spcPct val="130000"/>
              </a:lnSpc>
            </a:pPr>
            <a:r>
              <a:rPr lang="en-US" sz="3600" dirty="0">
                <a:solidFill>
                  <a:schemeClr val="bg1">
                    <a:lumMod val="50000"/>
                  </a:schemeClr>
                </a:solidFill>
              </a:rPr>
              <a:t>Our problem is not “out there”</a:t>
            </a:r>
          </a:p>
          <a:p>
            <a:pPr lvl="2">
              <a:lnSpc>
                <a:spcPct val="130000"/>
              </a:lnSpc>
            </a:pPr>
            <a:r>
              <a:rPr lang="en-US" sz="3200" dirty="0">
                <a:solidFill>
                  <a:schemeClr val="bg1">
                    <a:lumMod val="50000"/>
                  </a:schemeClr>
                </a:solidFill>
              </a:rPr>
              <a:t>Discarding the whole body of gifts in the church</a:t>
            </a:r>
          </a:p>
          <a:p>
            <a:pPr lvl="2">
              <a:lnSpc>
                <a:spcPct val="130000"/>
              </a:lnSpc>
            </a:pPr>
            <a:r>
              <a:rPr lang="en-US" sz="3600" dirty="0"/>
              <a:t>Balancing the family &amp; church spheres</a:t>
            </a:r>
          </a:p>
          <a:p>
            <a:pPr lvl="3">
              <a:lnSpc>
                <a:spcPct val="130000"/>
              </a:lnSpc>
            </a:pPr>
            <a:r>
              <a:rPr lang="en-US" sz="3600" dirty="0"/>
              <a:t>Mt 10:34-27; Eph 6:4 </a:t>
            </a:r>
          </a:p>
          <a:p>
            <a:pPr lvl="1"/>
            <a:endParaRPr lang="en-US" sz="4000" dirty="0"/>
          </a:p>
          <a:p>
            <a:pPr lvl="1"/>
            <a:endParaRPr lang="en-US" sz="4000" dirty="0"/>
          </a:p>
        </p:txBody>
      </p:sp>
    </p:spTree>
    <p:extLst>
      <p:ext uri="{BB962C8B-B14F-4D97-AF65-F5344CB8AC3E}">
        <p14:creationId xmlns:p14="http://schemas.microsoft.com/office/powerpoint/2010/main" val="3274892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F9A21-FB82-5C0D-2951-E6CC41F7CF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8827D-C254-1C28-B08A-9C08C25F8C2B}"/>
              </a:ext>
            </a:extLst>
          </p:cNvPr>
          <p:cNvSpPr>
            <a:spLocks noGrp="1"/>
          </p:cNvSpPr>
          <p:nvPr>
            <p:ph type="title"/>
          </p:nvPr>
        </p:nvSpPr>
        <p:spPr/>
        <p:txBody>
          <a:bodyPr>
            <a:normAutofit/>
          </a:bodyPr>
          <a:lstStyle/>
          <a:p>
            <a:r>
              <a:rPr lang="en-US" sz="4400" dirty="0"/>
              <a:t>3.  Challenges to an fic </a:t>
            </a:r>
            <a:r>
              <a:rPr lang="en-US" sz="4400" u="sng" dirty="0"/>
              <a:t>identity</a:t>
            </a:r>
          </a:p>
        </p:txBody>
      </p:sp>
      <p:sp>
        <p:nvSpPr>
          <p:cNvPr id="3" name="Content Placeholder 2">
            <a:extLst>
              <a:ext uri="{FF2B5EF4-FFF2-40B4-BE49-F238E27FC236}">
                <a16:creationId xmlns:a16="http://schemas.microsoft.com/office/drawing/2014/main" id="{35B4C077-7A9B-9A58-2D0E-5172568AF2F9}"/>
              </a:ext>
            </a:extLst>
          </p:cNvPr>
          <p:cNvSpPr>
            <a:spLocks noGrp="1"/>
          </p:cNvSpPr>
          <p:nvPr>
            <p:ph idx="1"/>
          </p:nvPr>
        </p:nvSpPr>
        <p:spPr>
          <a:xfrm>
            <a:off x="967487" y="1531640"/>
            <a:ext cx="10351155" cy="4400809"/>
          </a:xfrm>
        </p:spPr>
        <p:txBody>
          <a:bodyPr>
            <a:normAutofit/>
          </a:bodyPr>
          <a:lstStyle/>
          <a:p>
            <a:pPr lvl="1">
              <a:lnSpc>
                <a:spcPct val="130000"/>
              </a:lnSpc>
            </a:pPr>
            <a:r>
              <a:rPr lang="en-US" sz="3600" dirty="0">
                <a:solidFill>
                  <a:schemeClr val="bg1">
                    <a:lumMod val="50000"/>
                  </a:schemeClr>
                </a:solidFill>
              </a:rPr>
              <a:t>Insular mentality</a:t>
            </a:r>
          </a:p>
          <a:p>
            <a:pPr lvl="1">
              <a:lnSpc>
                <a:spcPct val="130000"/>
              </a:lnSpc>
            </a:pPr>
            <a:r>
              <a:rPr lang="en-US" sz="4000" dirty="0"/>
              <a:t>Rely on narrative vs didactic teaching</a:t>
            </a:r>
          </a:p>
          <a:p>
            <a:pPr marL="457200" lvl="1" indent="0">
              <a:buNone/>
            </a:pPr>
            <a:endParaRPr lang="en-US" sz="4000" dirty="0"/>
          </a:p>
          <a:p>
            <a:pPr lvl="1"/>
            <a:endParaRPr lang="en-US" sz="4000" dirty="0"/>
          </a:p>
        </p:txBody>
      </p:sp>
    </p:spTree>
    <p:extLst>
      <p:ext uri="{BB962C8B-B14F-4D97-AF65-F5344CB8AC3E}">
        <p14:creationId xmlns:p14="http://schemas.microsoft.com/office/powerpoint/2010/main" val="704255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92DC0-6EF6-9346-B386-81CA9BBCD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DF7BD5-0E5F-8DE5-BB6E-31F3AC242C1C}"/>
              </a:ext>
            </a:extLst>
          </p:cNvPr>
          <p:cNvSpPr>
            <a:spLocks noGrp="1"/>
          </p:cNvSpPr>
          <p:nvPr>
            <p:ph type="title"/>
          </p:nvPr>
        </p:nvSpPr>
        <p:spPr/>
        <p:txBody>
          <a:bodyPr>
            <a:normAutofit/>
          </a:bodyPr>
          <a:lstStyle/>
          <a:p>
            <a:r>
              <a:rPr lang="en-US" sz="4400" dirty="0"/>
              <a:t>3.  Challenges to an fic </a:t>
            </a:r>
            <a:r>
              <a:rPr lang="en-US" sz="4400" u="sng" dirty="0"/>
              <a:t>identity</a:t>
            </a:r>
          </a:p>
        </p:txBody>
      </p:sp>
      <p:sp>
        <p:nvSpPr>
          <p:cNvPr id="3" name="Content Placeholder 2">
            <a:extLst>
              <a:ext uri="{FF2B5EF4-FFF2-40B4-BE49-F238E27FC236}">
                <a16:creationId xmlns:a16="http://schemas.microsoft.com/office/drawing/2014/main" id="{C3DA4664-3225-FC22-F1F1-48B1F1A2A45E}"/>
              </a:ext>
            </a:extLst>
          </p:cNvPr>
          <p:cNvSpPr>
            <a:spLocks noGrp="1"/>
          </p:cNvSpPr>
          <p:nvPr>
            <p:ph idx="1"/>
          </p:nvPr>
        </p:nvSpPr>
        <p:spPr>
          <a:xfrm>
            <a:off x="967487" y="1531640"/>
            <a:ext cx="10351155" cy="4400809"/>
          </a:xfrm>
        </p:spPr>
        <p:txBody>
          <a:bodyPr>
            <a:normAutofit/>
          </a:bodyPr>
          <a:lstStyle/>
          <a:p>
            <a:pPr lvl="1">
              <a:lnSpc>
                <a:spcPct val="130000"/>
              </a:lnSpc>
            </a:pPr>
            <a:r>
              <a:rPr lang="en-US" sz="3600" dirty="0">
                <a:solidFill>
                  <a:schemeClr val="bg1">
                    <a:lumMod val="50000"/>
                  </a:schemeClr>
                </a:solidFill>
              </a:rPr>
              <a:t>Insular mentality</a:t>
            </a:r>
          </a:p>
          <a:p>
            <a:pPr lvl="1">
              <a:lnSpc>
                <a:spcPct val="130000"/>
              </a:lnSpc>
            </a:pPr>
            <a:r>
              <a:rPr lang="en-US" sz="4000" dirty="0"/>
              <a:t>Relying on narrative vs didactic teaching</a:t>
            </a:r>
          </a:p>
          <a:p>
            <a:pPr lvl="2">
              <a:lnSpc>
                <a:spcPct val="130000"/>
              </a:lnSpc>
            </a:pPr>
            <a:r>
              <a:rPr lang="en-US" sz="3600" dirty="0"/>
              <a:t>or on church history of specific times/cultures</a:t>
            </a:r>
          </a:p>
          <a:p>
            <a:pPr lvl="1"/>
            <a:endParaRPr lang="en-US" sz="4000" dirty="0"/>
          </a:p>
          <a:p>
            <a:pPr lvl="1"/>
            <a:endParaRPr lang="en-US" sz="4000" dirty="0"/>
          </a:p>
        </p:txBody>
      </p:sp>
    </p:spTree>
    <p:extLst>
      <p:ext uri="{BB962C8B-B14F-4D97-AF65-F5344CB8AC3E}">
        <p14:creationId xmlns:p14="http://schemas.microsoft.com/office/powerpoint/2010/main" val="816975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7E5B8-9DA6-3988-EB2A-52DCD19F20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6F6EDA-DABE-B97E-E88B-4BD2008AA060}"/>
              </a:ext>
            </a:extLst>
          </p:cNvPr>
          <p:cNvSpPr>
            <a:spLocks noGrp="1"/>
          </p:cNvSpPr>
          <p:nvPr>
            <p:ph type="title"/>
          </p:nvPr>
        </p:nvSpPr>
        <p:spPr/>
        <p:txBody>
          <a:bodyPr>
            <a:normAutofit/>
          </a:bodyPr>
          <a:lstStyle/>
          <a:p>
            <a:r>
              <a:rPr lang="en-US" sz="4400" dirty="0"/>
              <a:t>3.  Challenges to an fic </a:t>
            </a:r>
            <a:r>
              <a:rPr lang="en-US" sz="4400" u="sng" dirty="0"/>
              <a:t>identity</a:t>
            </a:r>
          </a:p>
        </p:txBody>
      </p:sp>
      <p:sp>
        <p:nvSpPr>
          <p:cNvPr id="3" name="Content Placeholder 2">
            <a:extLst>
              <a:ext uri="{FF2B5EF4-FFF2-40B4-BE49-F238E27FC236}">
                <a16:creationId xmlns:a16="http://schemas.microsoft.com/office/drawing/2014/main" id="{AB75F197-347B-DAA3-F7CF-9FED1A513C8B}"/>
              </a:ext>
            </a:extLst>
          </p:cNvPr>
          <p:cNvSpPr>
            <a:spLocks noGrp="1"/>
          </p:cNvSpPr>
          <p:nvPr>
            <p:ph idx="1"/>
          </p:nvPr>
        </p:nvSpPr>
        <p:spPr>
          <a:xfrm>
            <a:off x="967487" y="1531640"/>
            <a:ext cx="10351155" cy="4400809"/>
          </a:xfrm>
        </p:spPr>
        <p:txBody>
          <a:bodyPr>
            <a:normAutofit/>
          </a:bodyPr>
          <a:lstStyle/>
          <a:p>
            <a:pPr lvl="1">
              <a:lnSpc>
                <a:spcPct val="130000"/>
              </a:lnSpc>
            </a:pPr>
            <a:r>
              <a:rPr lang="en-US" sz="3600" dirty="0">
                <a:solidFill>
                  <a:schemeClr val="bg1">
                    <a:lumMod val="50000"/>
                  </a:schemeClr>
                </a:solidFill>
              </a:rPr>
              <a:t>Insular mentality</a:t>
            </a:r>
          </a:p>
          <a:p>
            <a:pPr lvl="1">
              <a:lnSpc>
                <a:spcPct val="130000"/>
              </a:lnSpc>
            </a:pPr>
            <a:r>
              <a:rPr lang="en-US" sz="3600" dirty="0">
                <a:solidFill>
                  <a:schemeClr val="bg1">
                    <a:lumMod val="50000"/>
                  </a:schemeClr>
                </a:solidFill>
              </a:rPr>
              <a:t>Relying on narrative </a:t>
            </a:r>
          </a:p>
          <a:p>
            <a:pPr lvl="1">
              <a:lnSpc>
                <a:spcPct val="130000"/>
              </a:lnSpc>
            </a:pPr>
            <a:r>
              <a:rPr lang="en-US" sz="4000" dirty="0"/>
              <a:t>Sometimes teaching by groups is biblical</a:t>
            </a:r>
          </a:p>
          <a:p>
            <a:pPr lvl="2">
              <a:lnSpc>
                <a:spcPct val="130000"/>
              </a:lnSpc>
            </a:pPr>
            <a:r>
              <a:rPr lang="en-US" sz="3600" dirty="0"/>
              <a:t>gender, marital status, age, master/slave</a:t>
            </a:r>
          </a:p>
          <a:p>
            <a:pPr lvl="1"/>
            <a:endParaRPr lang="en-US" sz="4000" dirty="0"/>
          </a:p>
          <a:p>
            <a:pPr lvl="1"/>
            <a:endParaRPr lang="en-US" sz="4000" dirty="0"/>
          </a:p>
        </p:txBody>
      </p:sp>
    </p:spTree>
    <p:extLst>
      <p:ext uri="{BB962C8B-B14F-4D97-AF65-F5344CB8AC3E}">
        <p14:creationId xmlns:p14="http://schemas.microsoft.com/office/powerpoint/2010/main" val="1093048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A49FE-81EF-B867-3278-A55A10D8C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D15B6F-36E7-63DE-A040-33B3BBC424A0}"/>
              </a:ext>
            </a:extLst>
          </p:cNvPr>
          <p:cNvSpPr>
            <a:spLocks noGrp="1"/>
          </p:cNvSpPr>
          <p:nvPr>
            <p:ph type="title"/>
          </p:nvPr>
        </p:nvSpPr>
        <p:spPr/>
        <p:txBody>
          <a:bodyPr>
            <a:normAutofit/>
          </a:bodyPr>
          <a:lstStyle/>
          <a:p>
            <a:r>
              <a:rPr lang="en-US" sz="4400" dirty="0"/>
              <a:t>3.  Challenges to an fic </a:t>
            </a:r>
            <a:r>
              <a:rPr lang="en-US" sz="4400" u="sng" dirty="0"/>
              <a:t>identity</a:t>
            </a:r>
          </a:p>
        </p:txBody>
      </p:sp>
      <p:sp>
        <p:nvSpPr>
          <p:cNvPr id="3" name="Content Placeholder 2">
            <a:extLst>
              <a:ext uri="{FF2B5EF4-FFF2-40B4-BE49-F238E27FC236}">
                <a16:creationId xmlns:a16="http://schemas.microsoft.com/office/drawing/2014/main" id="{BE7F705C-8C1F-A1D8-142C-152E1C6F6914}"/>
              </a:ext>
            </a:extLst>
          </p:cNvPr>
          <p:cNvSpPr>
            <a:spLocks noGrp="1"/>
          </p:cNvSpPr>
          <p:nvPr>
            <p:ph idx="1"/>
          </p:nvPr>
        </p:nvSpPr>
        <p:spPr>
          <a:xfrm>
            <a:off x="967487" y="1531640"/>
            <a:ext cx="10351155" cy="4400809"/>
          </a:xfrm>
        </p:spPr>
        <p:txBody>
          <a:bodyPr>
            <a:normAutofit/>
          </a:bodyPr>
          <a:lstStyle/>
          <a:p>
            <a:pPr lvl="1">
              <a:lnSpc>
                <a:spcPct val="130000"/>
              </a:lnSpc>
            </a:pPr>
            <a:r>
              <a:rPr lang="en-US" sz="3600" dirty="0">
                <a:solidFill>
                  <a:schemeClr val="bg1">
                    <a:lumMod val="50000"/>
                  </a:schemeClr>
                </a:solidFill>
              </a:rPr>
              <a:t>Insular mentality</a:t>
            </a:r>
          </a:p>
          <a:p>
            <a:pPr lvl="1">
              <a:lnSpc>
                <a:spcPct val="130000"/>
              </a:lnSpc>
            </a:pPr>
            <a:r>
              <a:rPr lang="en-US" sz="3600" dirty="0">
                <a:solidFill>
                  <a:schemeClr val="bg1">
                    <a:lumMod val="50000"/>
                  </a:schemeClr>
                </a:solidFill>
              </a:rPr>
              <a:t>Relying on narrative </a:t>
            </a:r>
          </a:p>
          <a:p>
            <a:pPr lvl="1">
              <a:lnSpc>
                <a:spcPct val="130000"/>
              </a:lnSpc>
            </a:pPr>
            <a:r>
              <a:rPr lang="en-US" sz="3600" dirty="0">
                <a:solidFill>
                  <a:schemeClr val="bg1">
                    <a:lumMod val="50000"/>
                  </a:schemeClr>
                </a:solidFill>
              </a:rPr>
              <a:t>Sometimes teaching by groups is biblical</a:t>
            </a:r>
          </a:p>
          <a:p>
            <a:pPr lvl="1">
              <a:lnSpc>
                <a:spcPct val="130000"/>
              </a:lnSpc>
            </a:pPr>
            <a:r>
              <a:rPr lang="en-US" sz="4000" dirty="0"/>
              <a:t>Ministering to a fallen world</a:t>
            </a:r>
          </a:p>
          <a:p>
            <a:pPr lvl="2">
              <a:lnSpc>
                <a:spcPct val="130000"/>
              </a:lnSpc>
            </a:pPr>
            <a:r>
              <a:rPr lang="en-US" sz="3600" dirty="0"/>
              <a:t>Immature families, visitors, </a:t>
            </a:r>
            <a:r>
              <a:rPr lang="en-US" sz="3600" dirty="0" err="1"/>
              <a:t>etc</a:t>
            </a:r>
            <a:endParaRPr lang="en-US" sz="3600" dirty="0"/>
          </a:p>
          <a:p>
            <a:pPr lvl="1"/>
            <a:endParaRPr lang="en-US" sz="3600" dirty="0"/>
          </a:p>
          <a:p>
            <a:pPr lvl="1"/>
            <a:endParaRPr lang="en-US" sz="4000" dirty="0"/>
          </a:p>
        </p:txBody>
      </p:sp>
    </p:spTree>
    <p:extLst>
      <p:ext uri="{BB962C8B-B14F-4D97-AF65-F5344CB8AC3E}">
        <p14:creationId xmlns:p14="http://schemas.microsoft.com/office/powerpoint/2010/main" val="2401524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A86B0-0746-34A5-6FC2-B5923DBA02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2EF403-A0DE-CA23-E0BF-469F6C9B73AE}"/>
              </a:ext>
            </a:extLst>
          </p:cNvPr>
          <p:cNvSpPr>
            <a:spLocks noGrp="1"/>
          </p:cNvSpPr>
          <p:nvPr>
            <p:ph type="title"/>
          </p:nvPr>
        </p:nvSpPr>
        <p:spPr/>
        <p:txBody>
          <a:bodyPr>
            <a:normAutofit/>
          </a:bodyPr>
          <a:lstStyle/>
          <a:p>
            <a:r>
              <a:rPr lang="en-US" sz="4400" dirty="0"/>
              <a:t>3.  Challenges to an fic </a:t>
            </a:r>
            <a:r>
              <a:rPr lang="en-US" sz="4400" u="sng" dirty="0"/>
              <a:t>identity</a:t>
            </a:r>
          </a:p>
        </p:txBody>
      </p:sp>
      <p:sp>
        <p:nvSpPr>
          <p:cNvPr id="3" name="Content Placeholder 2">
            <a:extLst>
              <a:ext uri="{FF2B5EF4-FFF2-40B4-BE49-F238E27FC236}">
                <a16:creationId xmlns:a16="http://schemas.microsoft.com/office/drawing/2014/main" id="{89BE6C6A-C433-691E-C2E3-A62039BC0F66}"/>
              </a:ext>
            </a:extLst>
          </p:cNvPr>
          <p:cNvSpPr>
            <a:spLocks noGrp="1"/>
          </p:cNvSpPr>
          <p:nvPr>
            <p:ph idx="1"/>
          </p:nvPr>
        </p:nvSpPr>
        <p:spPr>
          <a:xfrm>
            <a:off x="967487" y="1443715"/>
            <a:ext cx="10351155" cy="4904329"/>
          </a:xfrm>
        </p:spPr>
        <p:txBody>
          <a:bodyPr>
            <a:normAutofit/>
          </a:bodyPr>
          <a:lstStyle/>
          <a:p>
            <a:pPr lvl="1">
              <a:lnSpc>
                <a:spcPct val="140000"/>
              </a:lnSpc>
            </a:pPr>
            <a:r>
              <a:rPr lang="en-US" sz="3600" dirty="0">
                <a:solidFill>
                  <a:schemeClr val="bg1">
                    <a:lumMod val="50000"/>
                  </a:schemeClr>
                </a:solidFill>
              </a:rPr>
              <a:t>Insular mentality</a:t>
            </a:r>
          </a:p>
          <a:p>
            <a:pPr lvl="1">
              <a:lnSpc>
                <a:spcPct val="130000"/>
              </a:lnSpc>
            </a:pPr>
            <a:r>
              <a:rPr lang="en-US" sz="3600" dirty="0">
                <a:solidFill>
                  <a:schemeClr val="bg1">
                    <a:lumMod val="50000"/>
                  </a:schemeClr>
                </a:solidFill>
              </a:rPr>
              <a:t>Relying on narrative </a:t>
            </a:r>
          </a:p>
          <a:p>
            <a:pPr lvl="1">
              <a:lnSpc>
                <a:spcPct val="140000"/>
              </a:lnSpc>
            </a:pPr>
            <a:r>
              <a:rPr lang="en-US" sz="3600" dirty="0">
                <a:solidFill>
                  <a:schemeClr val="bg1">
                    <a:lumMod val="50000"/>
                  </a:schemeClr>
                </a:solidFill>
              </a:rPr>
              <a:t>Sometimes teaching by groups is biblical</a:t>
            </a:r>
          </a:p>
          <a:p>
            <a:pPr lvl="1">
              <a:lnSpc>
                <a:spcPct val="140000"/>
              </a:lnSpc>
            </a:pPr>
            <a:r>
              <a:rPr lang="en-US" sz="3600" dirty="0">
                <a:solidFill>
                  <a:schemeClr val="bg1">
                    <a:lumMod val="50000"/>
                  </a:schemeClr>
                </a:solidFill>
              </a:rPr>
              <a:t>Ministering to a fallen world</a:t>
            </a:r>
          </a:p>
          <a:p>
            <a:pPr lvl="1">
              <a:lnSpc>
                <a:spcPct val="140000"/>
              </a:lnSpc>
            </a:pPr>
            <a:r>
              <a:rPr lang="en-US" sz="4000" dirty="0"/>
              <a:t>Gospel-centeredness</a:t>
            </a:r>
          </a:p>
          <a:p>
            <a:pPr lvl="1"/>
            <a:endParaRPr lang="en-US" sz="4000" dirty="0"/>
          </a:p>
          <a:p>
            <a:pPr lvl="1"/>
            <a:endParaRPr lang="en-US" sz="4000" dirty="0"/>
          </a:p>
        </p:txBody>
      </p:sp>
    </p:spTree>
    <p:extLst>
      <p:ext uri="{BB962C8B-B14F-4D97-AF65-F5344CB8AC3E}">
        <p14:creationId xmlns:p14="http://schemas.microsoft.com/office/powerpoint/2010/main" val="4150678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5F5B2-2298-5654-F701-B5DD983392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14566D-7AE5-DF1F-55F4-7C04569AF7C1}"/>
              </a:ext>
            </a:extLst>
          </p:cNvPr>
          <p:cNvSpPr>
            <a:spLocks noGrp="1"/>
          </p:cNvSpPr>
          <p:nvPr>
            <p:ph type="title"/>
          </p:nvPr>
        </p:nvSpPr>
        <p:spPr/>
        <p:txBody>
          <a:bodyPr>
            <a:normAutofit/>
          </a:bodyPr>
          <a:lstStyle/>
          <a:p>
            <a:r>
              <a:rPr lang="en-US" sz="4400" dirty="0"/>
              <a:t>4.  application</a:t>
            </a:r>
            <a:endParaRPr lang="en-US" sz="4400" dirty="0">
              <a:solidFill>
                <a:srgbClr val="C00000"/>
              </a:solidFill>
            </a:endParaRPr>
          </a:p>
        </p:txBody>
      </p:sp>
      <p:sp>
        <p:nvSpPr>
          <p:cNvPr id="3" name="Content Placeholder 2">
            <a:extLst>
              <a:ext uri="{FF2B5EF4-FFF2-40B4-BE49-F238E27FC236}">
                <a16:creationId xmlns:a16="http://schemas.microsoft.com/office/drawing/2014/main" id="{C63FAEC7-F043-F10D-3869-CC9455E818B0}"/>
              </a:ext>
            </a:extLst>
          </p:cNvPr>
          <p:cNvSpPr>
            <a:spLocks noGrp="1"/>
          </p:cNvSpPr>
          <p:nvPr>
            <p:ph idx="1"/>
          </p:nvPr>
        </p:nvSpPr>
        <p:spPr>
          <a:xfrm>
            <a:off x="967487" y="1531640"/>
            <a:ext cx="10351155" cy="4400809"/>
          </a:xfrm>
        </p:spPr>
        <p:txBody>
          <a:bodyPr>
            <a:normAutofit/>
          </a:bodyPr>
          <a:lstStyle/>
          <a:p>
            <a:pPr marL="868363" lvl="1" indent="-411163"/>
            <a:r>
              <a:rPr lang="en-US" sz="4000" dirty="0"/>
              <a:t>Address specific concerns w/o going nuclear</a:t>
            </a:r>
          </a:p>
          <a:p>
            <a:pPr marL="457200" lvl="1" indent="0">
              <a:buNone/>
            </a:pPr>
            <a:endParaRPr lang="en-US" sz="3800" dirty="0"/>
          </a:p>
        </p:txBody>
      </p:sp>
    </p:spTree>
    <p:extLst>
      <p:ext uri="{BB962C8B-B14F-4D97-AF65-F5344CB8AC3E}">
        <p14:creationId xmlns:p14="http://schemas.microsoft.com/office/powerpoint/2010/main" val="2950907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0DD0F-7560-1DA8-763F-5CA970134D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E3940F-2DD2-1881-6FFD-70FED1DA8015}"/>
              </a:ext>
            </a:extLst>
          </p:cNvPr>
          <p:cNvSpPr>
            <a:spLocks noGrp="1"/>
          </p:cNvSpPr>
          <p:nvPr>
            <p:ph type="title"/>
          </p:nvPr>
        </p:nvSpPr>
        <p:spPr/>
        <p:txBody>
          <a:bodyPr>
            <a:normAutofit/>
          </a:bodyPr>
          <a:lstStyle/>
          <a:p>
            <a:r>
              <a:rPr lang="en-US" sz="4400" dirty="0"/>
              <a:t>4.  application</a:t>
            </a:r>
            <a:endParaRPr lang="en-US" sz="4400" dirty="0">
              <a:solidFill>
                <a:srgbClr val="C00000"/>
              </a:solidFill>
            </a:endParaRPr>
          </a:p>
        </p:txBody>
      </p:sp>
      <p:sp>
        <p:nvSpPr>
          <p:cNvPr id="3" name="Content Placeholder 2">
            <a:extLst>
              <a:ext uri="{FF2B5EF4-FFF2-40B4-BE49-F238E27FC236}">
                <a16:creationId xmlns:a16="http://schemas.microsoft.com/office/drawing/2014/main" id="{FB29857D-7D87-9DD5-3E99-EC9A1872AEC0}"/>
              </a:ext>
            </a:extLst>
          </p:cNvPr>
          <p:cNvSpPr>
            <a:spLocks noGrp="1"/>
          </p:cNvSpPr>
          <p:nvPr>
            <p:ph idx="1"/>
          </p:nvPr>
        </p:nvSpPr>
        <p:spPr>
          <a:xfrm>
            <a:off x="967487" y="1531640"/>
            <a:ext cx="10351155" cy="4400809"/>
          </a:xfrm>
        </p:spPr>
        <p:txBody>
          <a:bodyPr>
            <a:normAutofit/>
          </a:bodyPr>
          <a:lstStyle/>
          <a:p>
            <a:pPr marL="868363" lvl="1" indent="-411163"/>
            <a:r>
              <a:rPr lang="en-US" sz="3600" dirty="0">
                <a:solidFill>
                  <a:schemeClr val="bg1">
                    <a:lumMod val="50000"/>
                  </a:schemeClr>
                </a:solidFill>
              </a:rPr>
              <a:t>Address specific concerns w/o going nuclear</a:t>
            </a:r>
          </a:p>
          <a:p>
            <a:pPr marL="868363" lvl="1" indent="-411163"/>
            <a:r>
              <a:rPr lang="en-US" sz="4000" dirty="0"/>
              <a:t>Pew-train your children for the long term</a:t>
            </a:r>
          </a:p>
          <a:p>
            <a:pPr marL="457200" lvl="1" indent="0">
              <a:buNone/>
            </a:pPr>
            <a:endParaRPr lang="en-US" sz="3800" dirty="0"/>
          </a:p>
        </p:txBody>
      </p:sp>
    </p:spTree>
    <p:extLst>
      <p:ext uri="{BB962C8B-B14F-4D97-AF65-F5344CB8AC3E}">
        <p14:creationId xmlns:p14="http://schemas.microsoft.com/office/powerpoint/2010/main" val="2233944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2EF9A-BA68-EA38-E839-6D3629FBFD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66BBAA-C7ED-A7D8-A472-DBCB2AA13E7C}"/>
              </a:ext>
            </a:extLst>
          </p:cNvPr>
          <p:cNvSpPr>
            <a:spLocks noGrp="1"/>
          </p:cNvSpPr>
          <p:nvPr>
            <p:ph type="title"/>
          </p:nvPr>
        </p:nvSpPr>
        <p:spPr/>
        <p:txBody>
          <a:bodyPr>
            <a:normAutofit/>
          </a:bodyPr>
          <a:lstStyle/>
          <a:p>
            <a:r>
              <a:rPr lang="en-US" sz="4400" dirty="0"/>
              <a:t>4.  application</a:t>
            </a:r>
            <a:endParaRPr lang="en-US" sz="4400" dirty="0">
              <a:solidFill>
                <a:srgbClr val="C00000"/>
              </a:solidFill>
            </a:endParaRPr>
          </a:p>
        </p:txBody>
      </p:sp>
      <p:sp>
        <p:nvSpPr>
          <p:cNvPr id="3" name="Content Placeholder 2">
            <a:extLst>
              <a:ext uri="{FF2B5EF4-FFF2-40B4-BE49-F238E27FC236}">
                <a16:creationId xmlns:a16="http://schemas.microsoft.com/office/drawing/2014/main" id="{AA1C2FB8-DD27-CC21-A92E-589FEB978BED}"/>
              </a:ext>
            </a:extLst>
          </p:cNvPr>
          <p:cNvSpPr>
            <a:spLocks noGrp="1"/>
          </p:cNvSpPr>
          <p:nvPr>
            <p:ph idx="1"/>
          </p:nvPr>
        </p:nvSpPr>
        <p:spPr>
          <a:xfrm>
            <a:off x="967487" y="1531640"/>
            <a:ext cx="10351155" cy="4400809"/>
          </a:xfrm>
        </p:spPr>
        <p:txBody>
          <a:bodyPr>
            <a:normAutofit/>
          </a:bodyPr>
          <a:lstStyle/>
          <a:p>
            <a:pPr marL="868363" lvl="1" indent="-411163"/>
            <a:r>
              <a:rPr lang="en-US" sz="3600" dirty="0">
                <a:solidFill>
                  <a:schemeClr val="bg1">
                    <a:lumMod val="50000"/>
                  </a:schemeClr>
                </a:solidFill>
              </a:rPr>
              <a:t>Address specific concerns w/o going nuclear</a:t>
            </a:r>
          </a:p>
          <a:p>
            <a:pPr marL="868363" lvl="1" indent="-411163"/>
            <a:r>
              <a:rPr lang="en-US" sz="3600" dirty="0">
                <a:solidFill>
                  <a:schemeClr val="bg1">
                    <a:lumMod val="50000"/>
                  </a:schemeClr>
                </a:solidFill>
              </a:rPr>
              <a:t>Pew-train your children for the long term</a:t>
            </a:r>
          </a:p>
          <a:p>
            <a:pPr marL="868363" lvl="1" indent="-411163"/>
            <a:r>
              <a:rPr lang="en-US" sz="4000" dirty="0"/>
              <a:t>Get help.  Give help.</a:t>
            </a:r>
          </a:p>
          <a:p>
            <a:pPr marL="457200" lvl="1" indent="0">
              <a:buNone/>
            </a:pPr>
            <a:endParaRPr lang="en-US" sz="3800" dirty="0"/>
          </a:p>
        </p:txBody>
      </p:sp>
    </p:spTree>
    <p:extLst>
      <p:ext uri="{BB962C8B-B14F-4D97-AF65-F5344CB8AC3E}">
        <p14:creationId xmlns:p14="http://schemas.microsoft.com/office/powerpoint/2010/main" val="2287821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19261-E205-FED4-E847-7C2664E208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D0FA20-3A0B-4FD2-7BAE-3A0217FD1CDE}"/>
              </a:ext>
            </a:extLst>
          </p:cNvPr>
          <p:cNvSpPr>
            <a:spLocks noGrp="1"/>
          </p:cNvSpPr>
          <p:nvPr>
            <p:ph type="title"/>
          </p:nvPr>
        </p:nvSpPr>
        <p:spPr>
          <a:xfrm>
            <a:off x="873357" y="804519"/>
            <a:ext cx="10750073" cy="1049235"/>
          </a:xfrm>
        </p:spPr>
        <p:txBody>
          <a:bodyPr>
            <a:normAutofit/>
          </a:bodyPr>
          <a:lstStyle/>
          <a:p>
            <a:r>
              <a:rPr lang="en-US" sz="4400" dirty="0"/>
              <a:t>Is </a:t>
            </a:r>
            <a:r>
              <a:rPr lang="en-US" sz="4400" dirty="0" err="1"/>
              <a:t>smpc</a:t>
            </a:r>
            <a:r>
              <a:rPr lang="en-US" sz="4400" dirty="0"/>
              <a:t> a family-integrated church?</a:t>
            </a:r>
          </a:p>
        </p:txBody>
      </p:sp>
      <p:sp>
        <p:nvSpPr>
          <p:cNvPr id="3" name="Content Placeholder 2">
            <a:extLst>
              <a:ext uri="{FF2B5EF4-FFF2-40B4-BE49-F238E27FC236}">
                <a16:creationId xmlns:a16="http://schemas.microsoft.com/office/drawing/2014/main" id="{D068D61E-9077-F527-B50C-A4DAE74D218E}"/>
              </a:ext>
            </a:extLst>
          </p:cNvPr>
          <p:cNvSpPr>
            <a:spLocks noGrp="1"/>
          </p:cNvSpPr>
          <p:nvPr>
            <p:ph idx="1"/>
          </p:nvPr>
        </p:nvSpPr>
        <p:spPr/>
        <p:txBody>
          <a:bodyPr>
            <a:normAutofit/>
          </a:bodyPr>
          <a:lstStyle/>
          <a:p>
            <a:pPr marL="457200" lvl="1" indent="0">
              <a:buNone/>
            </a:pPr>
            <a:endParaRPr lang="en-US" sz="4000" i="1" dirty="0"/>
          </a:p>
        </p:txBody>
      </p:sp>
    </p:spTree>
    <p:extLst>
      <p:ext uri="{BB962C8B-B14F-4D97-AF65-F5344CB8AC3E}">
        <p14:creationId xmlns:p14="http://schemas.microsoft.com/office/powerpoint/2010/main" val="3136154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F123C-8925-B1E6-C026-E2A7E9A75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96BF7C-2381-6472-6987-A1A62FFCD87A}"/>
              </a:ext>
            </a:extLst>
          </p:cNvPr>
          <p:cNvSpPr>
            <a:spLocks noGrp="1"/>
          </p:cNvSpPr>
          <p:nvPr>
            <p:ph type="title"/>
          </p:nvPr>
        </p:nvSpPr>
        <p:spPr>
          <a:xfrm>
            <a:off x="873357" y="804519"/>
            <a:ext cx="10750073" cy="1049235"/>
          </a:xfrm>
        </p:spPr>
        <p:txBody>
          <a:bodyPr>
            <a:normAutofit/>
          </a:bodyPr>
          <a:lstStyle/>
          <a:p>
            <a:r>
              <a:rPr lang="en-US" sz="4400" dirty="0"/>
              <a:t>Is </a:t>
            </a:r>
            <a:r>
              <a:rPr lang="en-US" sz="4400" dirty="0" err="1"/>
              <a:t>smpc</a:t>
            </a:r>
            <a:r>
              <a:rPr lang="en-US" sz="4400" dirty="0"/>
              <a:t> a family-integrated church?</a:t>
            </a:r>
          </a:p>
        </p:txBody>
      </p:sp>
      <p:sp>
        <p:nvSpPr>
          <p:cNvPr id="3" name="Content Placeholder 2">
            <a:extLst>
              <a:ext uri="{FF2B5EF4-FFF2-40B4-BE49-F238E27FC236}">
                <a16:creationId xmlns:a16="http://schemas.microsoft.com/office/drawing/2014/main" id="{B9478081-7546-5D9A-5B2A-6480AC912749}"/>
              </a:ext>
            </a:extLst>
          </p:cNvPr>
          <p:cNvSpPr>
            <a:spLocks noGrp="1"/>
          </p:cNvSpPr>
          <p:nvPr>
            <p:ph idx="1"/>
          </p:nvPr>
        </p:nvSpPr>
        <p:spPr/>
        <p:txBody>
          <a:bodyPr>
            <a:normAutofit/>
          </a:bodyPr>
          <a:lstStyle/>
          <a:p>
            <a:pPr marL="1200150" lvl="1" indent="-742950">
              <a:buFont typeface="+mj-lt"/>
              <a:buAutoNum type="alphaUcPeriod"/>
            </a:pPr>
            <a:r>
              <a:rPr lang="en-US" sz="4000" dirty="0"/>
              <a:t>Sunday worship service</a:t>
            </a:r>
          </a:p>
          <a:p>
            <a:pPr marL="1200150" lvl="1" indent="-742950">
              <a:buFont typeface="+mj-lt"/>
              <a:buAutoNum type="alphaUcPeriod"/>
            </a:pPr>
            <a:r>
              <a:rPr lang="en-US" sz="4000" strike="sngStrike" dirty="0"/>
              <a:t>Sunday School</a:t>
            </a:r>
          </a:p>
          <a:p>
            <a:pPr marL="1200150" lvl="1" indent="-742950">
              <a:buFont typeface="+mj-lt"/>
              <a:buAutoNum type="alphaUcPeriod"/>
            </a:pPr>
            <a:r>
              <a:rPr lang="en-US" sz="4000" strike="sngStrike" dirty="0"/>
              <a:t>Mid-week activities</a:t>
            </a:r>
          </a:p>
          <a:p>
            <a:pPr marL="1147763" lvl="1" indent="-504825"/>
            <a:r>
              <a:rPr lang="en-US" sz="4000" i="1" strike="sngStrike" dirty="0"/>
              <a:t>Critical of secular education</a:t>
            </a:r>
          </a:p>
          <a:p>
            <a:pPr marL="1147763" lvl="1" indent="-504825"/>
            <a:r>
              <a:rPr lang="en-US" sz="4000" i="1" dirty="0"/>
              <a:t>Stricter gender/relationship roles (?)</a:t>
            </a:r>
          </a:p>
        </p:txBody>
      </p:sp>
    </p:spTree>
    <p:extLst>
      <p:ext uri="{BB962C8B-B14F-4D97-AF65-F5344CB8AC3E}">
        <p14:creationId xmlns:p14="http://schemas.microsoft.com/office/powerpoint/2010/main" val="4119446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A9EEB-3CD4-89B3-0858-7D28A47C15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2F605-EA7A-3DDC-0B3B-C13725FC1003}"/>
              </a:ext>
            </a:extLst>
          </p:cNvPr>
          <p:cNvSpPr>
            <a:spLocks noGrp="1"/>
          </p:cNvSpPr>
          <p:nvPr>
            <p:ph type="title"/>
          </p:nvPr>
        </p:nvSpPr>
        <p:spPr>
          <a:xfrm>
            <a:off x="873358" y="804519"/>
            <a:ext cx="10445284" cy="1049235"/>
          </a:xfrm>
        </p:spPr>
        <p:txBody>
          <a:bodyPr>
            <a:normAutofit/>
          </a:bodyPr>
          <a:lstStyle/>
          <a:p>
            <a:r>
              <a:rPr lang="en-US" sz="4400" dirty="0"/>
              <a:t>5. </a:t>
            </a:r>
            <a:r>
              <a:rPr lang="en-US" sz="4400" dirty="0" err="1"/>
              <a:t>Spmc’s</a:t>
            </a:r>
            <a:r>
              <a:rPr lang="en-US" sz="4400" dirty="0"/>
              <a:t> philosophy to children</a:t>
            </a:r>
          </a:p>
        </p:txBody>
      </p:sp>
      <p:sp>
        <p:nvSpPr>
          <p:cNvPr id="3" name="Content Placeholder 2">
            <a:extLst>
              <a:ext uri="{FF2B5EF4-FFF2-40B4-BE49-F238E27FC236}">
                <a16:creationId xmlns:a16="http://schemas.microsoft.com/office/drawing/2014/main" id="{6DD0C076-8397-E0FD-96A0-50353B84BF59}"/>
              </a:ext>
            </a:extLst>
          </p:cNvPr>
          <p:cNvSpPr>
            <a:spLocks noGrp="1"/>
          </p:cNvSpPr>
          <p:nvPr>
            <p:ph idx="1"/>
          </p:nvPr>
        </p:nvSpPr>
        <p:spPr/>
        <p:txBody>
          <a:bodyPr>
            <a:normAutofit/>
          </a:bodyPr>
          <a:lstStyle/>
          <a:p>
            <a:pPr marL="1200150" lvl="1" indent="-742950">
              <a:buFont typeface="+mj-lt"/>
              <a:buAutoNum type="alphaLcPeriod"/>
            </a:pPr>
            <a:r>
              <a:rPr lang="en-US" sz="4000" dirty="0">
                <a:solidFill>
                  <a:srgbClr val="C00000"/>
                </a:solidFill>
              </a:rPr>
              <a:t>Children’s church &amp; cherub club</a:t>
            </a:r>
          </a:p>
          <a:p>
            <a:pPr marL="1200150" lvl="1" indent="-742950">
              <a:buFont typeface="+mj-lt"/>
              <a:buAutoNum type="alphaLcPeriod"/>
            </a:pPr>
            <a:r>
              <a:rPr lang="en-US" sz="4000" dirty="0">
                <a:solidFill>
                  <a:srgbClr val="C00000"/>
                </a:solidFill>
              </a:rPr>
              <a:t>Nursery – </a:t>
            </a:r>
            <a:r>
              <a:rPr lang="en-US" sz="4000">
                <a:solidFill>
                  <a:srgbClr val="C00000"/>
                </a:solidFill>
              </a:rPr>
              <a:t>paid workers?</a:t>
            </a:r>
            <a:endParaRPr lang="en-US" sz="4000" dirty="0">
              <a:solidFill>
                <a:srgbClr val="C00000"/>
              </a:solidFill>
            </a:endParaRPr>
          </a:p>
          <a:p>
            <a:pPr marL="1200150" lvl="1" indent="-742950">
              <a:buFont typeface="+mj-lt"/>
              <a:buAutoNum type="alphaLcPeriod"/>
            </a:pPr>
            <a:r>
              <a:rPr lang="en-US" sz="4000" dirty="0">
                <a:solidFill>
                  <a:srgbClr val="C00000"/>
                </a:solidFill>
              </a:rPr>
              <a:t>Children’s Sunday School</a:t>
            </a:r>
          </a:p>
          <a:p>
            <a:pPr marL="1200150" lvl="1" indent="-742950">
              <a:buFont typeface="+mj-lt"/>
              <a:buAutoNum type="alphaLcPeriod"/>
            </a:pPr>
            <a:r>
              <a:rPr lang="en-US" sz="4000" dirty="0">
                <a:solidFill>
                  <a:srgbClr val="C00000"/>
                </a:solidFill>
              </a:rPr>
              <a:t>Community grp vs youth / young adult grp?</a:t>
            </a:r>
          </a:p>
          <a:p>
            <a:pPr marL="1200150" lvl="1" indent="-742950">
              <a:buFont typeface="+mj-lt"/>
              <a:buAutoNum type="alphaLcPeriod"/>
            </a:pPr>
            <a:r>
              <a:rPr lang="en-US" sz="4000" dirty="0">
                <a:solidFill>
                  <a:srgbClr val="C00000"/>
                </a:solidFill>
              </a:rPr>
              <a:t>Family worship</a:t>
            </a:r>
          </a:p>
          <a:p>
            <a:pPr marL="1200150" lvl="1" indent="-742950">
              <a:buFont typeface="+mj-lt"/>
              <a:buAutoNum type="alphaLcPeriod"/>
            </a:pPr>
            <a:endParaRPr lang="en-US" sz="4000" dirty="0">
              <a:solidFill>
                <a:srgbClr val="C00000"/>
              </a:solidFill>
            </a:endParaRPr>
          </a:p>
        </p:txBody>
      </p:sp>
    </p:spTree>
    <p:extLst>
      <p:ext uri="{BB962C8B-B14F-4D97-AF65-F5344CB8AC3E}">
        <p14:creationId xmlns:p14="http://schemas.microsoft.com/office/powerpoint/2010/main" val="1208200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DCD3D-D463-54F4-A8B0-FE11819849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383CD9-294E-D757-60D6-1E3574770B2F}"/>
              </a:ext>
            </a:extLst>
          </p:cNvPr>
          <p:cNvSpPr>
            <a:spLocks noGrp="1"/>
          </p:cNvSpPr>
          <p:nvPr>
            <p:ph type="title"/>
          </p:nvPr>
        </p:nvSpPr>
        <p:spPr>
          <a:xfrm>
            <a:off x="873358" y="804519"/>
            <a:ext cx="10534340" cy="1049235"/>
          </a:xfrm>
        </p:spPr>
        <p:txBody>
          <a:bodyPr>
            <a:normAutofit fontScale="90000"/>
          </a:bodyPr>
          <a:lstStyle/>
          <a:p>
            <a:r>
              <a:rPr lang="en-US" sz="4400" dirty="0"/>
              <a:t>SMPC Youth Group </a:t>
            </a:r>
            <a:r>
              <a:rPr lang="en-US" sz="4400" dirty="0">
                <a:solidFill>
                  <a:srgbClr val="C00000"/>
                </a:solidFill>
              </a:rPr>
              <a:t>Mission Statement</a:t>
            </a:r>
            <a:br>
              <a:rPr lang="en-US" sz="4400" dirty="0"/>
            </a:br>
            <a:endParaRPr lang="en-US" sz="4400" dirty="0"/>
          </a:p>
        </p:txBody>
      </p:sp>
      <p:sp>
        <p:nvSpPr>
          <p:cNvPr id="3" name="Content Placeholder 2">
            <a:extLst>
              <a:ext uri="{FF2B5EF4-FFF2-40B4-BE49-F238E27FC236}">
                <a16:creationId xmlns:a16="http://schemas.microsoft.com/office/drawing/2014/main" id="{382D03AE-C611-BA83-1917-4F09F55E5999}"/>
              </a:ext>
            </a:extLst>
          </p:cNvPr>
          <p:cNvSpPr>
            <a:spLocks noGrp="1"/>
          </p:cNvSpPr>
          <p:nvPr>
            <p:ph idx="1"/>
          </p:nvPr>
        </p:nvSpPr>
        <p:spPr>
          <a:xfrm>
            <a:off x="669072" y="1470530"/>
            <a:ext cx="10917043" cy="815470"/>
          </a:xfrm>
        </p:spPr>
        <p:txBody>
          <a:bodyPr>
            <a:normAutofit fontScale="92500"/>
          </a:bodyPr>
          <a:lstStyle/>
          <a:p>
            <a:pPr marL="0" lvl="0" indent="0" algn="ctr">
              <a:buNone/>
            </a:pPr>
            <a:r>
              <a:rPr lang="en-US" sz="3200" i="1" dirty="0">
                <a:solidFill>
                  <a:srgbClr val="C00000"/>
                </a:solidFill>
              </a:rPr>
              <a:t> “…living faith, a lifelong Christian walk, and a love for Christ’s church…”</a:t>
            </a:r>
            <a:endParaRPr lang="en-US" sz="7200" i="1" dirty="0">
              <a:solidFill>
                <a:srgbClr val="C00000"/>
              </a:solidFill>
            </a:endParaRPr>
          </a:p>
        </p:txBody>
      </p:sp>
      <p:sp>
        <p:nvSpPr>
          <p:cNvPr id="4" name="Content Placeholder 2">
            <a:extLst>
              <a:ext uri="{FF2B5EF4-FFF2-40B4-BE49-F238E27FC236}">
                <a16:creationId xmlns:a16="http://schemas.microsoft.com/office/drawing/2014/main" id="{45273CD0-6D51-3B1F-CE3E-EB52E6DBF037}"/>
              </a:ext>
            </a:extLst>
          </p:cNvPr>
          <p:cNvSpPr txBox="1">
            <a:spLocks/>
          </p:cNvSpPr>
          <p:nvPr/>
        </p:nvSpPr>
        <p:spPr>
          <a:xfrm>
            <a:off x="5218771" y="2764285"/>
            <a:ext cx="6367345" cy="2486310"/>
          </a:xfrm>
          <a:prstGeom prst="rect">
            <a:avLst/>
          </a:prstGeom>
        </p:spPr>
        <p:txBody>
          <a:bodyPr vert="horz" lIns="91440" tIns="45720" rIns="91440" bIns="45720" rtlCol="0" anchor="t">
            <a:normAutofit/>
          </a:bodyPr>
          <a:lstStyle>
            <a:lvl1pPr marL="228600" indent="-228600" algn="l" defTabSz="914400" rtl="0" eaLnBrk="1" fontAlgn="t" latinLnBrk="0" hangingPunct="1">
              <a:lnSpc>
                <a:spcPct val="120000"/>
              </a:lnSpc>
              <a:spcBef>
                <a:spcPts val="400"/>
              </a:spcBef>
              <a:buClr>
                <a:schemeClr val="accent1"/>
              </a:buClr>
              <a:buSzPct val="100000"/>
              <a:buFont typeface="Arial" panose="020B0604020202020204" pitchFamily="34" charset="0"/>
              <a:buChar char="•"/>
              <a:defRPr sz="36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3200" dirty="0"/>
              <a:t>A congregation without segregation</a:t>
            </a:r>
          </a:p>
          <a:p>
            <a:r>
              <a:rPr lang="en-US" sz="3200" dirty="0"/>
              <a:t>Church-parent cooperation</a:t>
            </a:r>
          </a:p>
          <a:p>
            <a:r>
              <a:rPr lang="en-US" sz="3200" dirty="0"/>
              <a:t>Make it personal </a:t>
            </a:r>
            <a:endParaRPr lang="en-US" sz="3200" i="1" dirty="0"/>
          </a:p>
        </p:txBody>
      </p:sp>
      <p:sp>
        <p:nvSpPr>
          <p:cNvPr id="5" name="Content Placeholder 2">
            <a:extLst>
              <a:ext uri="{FF2B5EF4-FFF2-40B4-BE49-F238E27FC236}">
                <a16:creationId xmlns:a16="http://schemas.microsoft.com/office/drawing/2014/main" id="{B09CDDBC-58A5-99F3-8429-C2E96B53E8E9}"/>
              </a:ext>
            </a:extLst>
          </p:cNvPr>
          <p:cNvSpPr txBox="1">
            <a:spLocks/>
          </p:cNvSpPr>
          <p:nvPr/>
        </p:nvSpPr>
        <p:spPr>
          <a:xfrm>
            <a:off x="1056544" y="2120578"/>
            <a:ext cx="4162228" cy="3152321"/>
          </a:xfrm>
          <a:prstGeom prst="rect">
            <a:avLst/>
          </a:prstGeom>
        </p:spPr>
        <p:txBody>
          <a:bodyPr vert="horz" lIns="91440" tIns="45720" rIns="91440" bIns="45720" rtlCol="0" anchor="t">
            <a:normAutofit/>
          </a:bodyPr>
          <a:lstStyle>
            <a:lvl1pPr marL="228600" indent="-228600" algn="l" defTabSz="914400" rtl="0" eaLnBrk="1" fontAlgn="t" latinLnBrk="0" hangingPunct="1">
              <a:lnSpc>
                <a:spcPct val="120000"/>
              </a:lnSpc>
              <a:spcBef>
                <a:spcPts val="400"/>
              </a:spcBef>
              <a:buClr>
                <a:schemeClr val="accent1"/>
              </a:buClr>
              <a:buSzPct val="100000"/>
              <a:buFont typeface="Arial" panose="020B0604020202020204" pitchFamily="34" charset="0"/>
              <a:buChar char="•"/>
              <a:defRPr sz="36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3200" u="sng" dirty="0"/>
              <a:t>VALUES</a:t>
            </a:r>
            <a:r>
              <a:rPr lang="en-US" sz="3200" dirty="0"/>
              <a:t>:</a:t>
            </a:r>
          </a:p>
          <a:p>
            <a:r>
              <a:rPr lang="en-US" sz="3200" dirty="0"/>
              <a:t>God gives the growth</a:t>
            </a:r>
          </a:p>
          <a:p>
            <a:r>
              <a:rPr lang="en-US" sz="3200" dirty="0"/>
              <a:t>Numbers don’t matter</a:t>
            </a:r>
          </a:p>
          <a:p>
            <a:r>
              <a:rPr lang="en-US" sz="3200" dirty="0"/>
              <a:t>Prayer does matter</a:t>
            </a:r>
          </a:p>
        </p:txBody>
      </p:sp>
      <p:sp>
        <p:nvSpPr>
          <p:cNvPr id="6" name="Content Placeholder 2">
            <a:extLst>
              <a:ext uri="{FF2B5EF4-FFF2-40B4-BE49-F238E27FC236}">
                <a16:creationId xmlns:a16="http://schemas.microsoft.com/office/drawing/2014/main" id="{30A3DEA5-16D5-138C-9073-AF3B551DD2C8}"/>
              </a:ext>
            </a:extLst>
          </p:cNvPr>
          <p:cNvSpPr txBox="1">
            <a:spLocks/>
          </p:cNvSpPr>
          <p:nvPr/>
        </p:nvSpPr>
        <p:spPr>
          <a:xfrm>
            <a:off x="1056544" y="4913410"/>
            <a:ext cx="10542505" cy="815470"/>
          </a:xfrm>
          <a:prstGeom prst="rect">
            <a:avLst/>
          </a:prstGeom>
        </p:spPr>
        <p:txBody>
          <a:bodyPr vert="horz" lIns="91440" tIns="45720" rIns="91440" bIns="45720" rtlCol="0" anchor="t">
            <a:normAutofit/>
          </a:bodyPr>
          <a:lstStyle>
            <a:lvl1pPr marL="228600" indent="-228600" algn="l" defTabSz="914400" rtl="0" eaLnBrk="1" fontAlgn="t" latinLnBrk="0" hangingPunct="1">
              <a:lnSpc>
                <a:spcPct val="120000"/>
              </a:lnSpc>
              <a:spcBef>
                <a:spcPts val="400"/>
              </a:spcBef>
              <a:buClr>
                <a:schemeClr val="accent1"/>
              </a:buClr>
              <a:buSzPct val="100000"/>
              <a:buFont typeface="Arial" panose="020B0604020202020204" pitchFamily="34" charset="0"/>
              <a:buChar char="•"/>
              <a:defRPr sz="36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3200" u="sng" dirty="0"/>
              <a:t>STRATEGY</a:t>
            </a:r>
            <a:r>
              <a:rPr lang="en-US" sz="3200" dirty="0"/>
              <a:t>:  </a:t>
            </a:r>
            <a:r>
              <a:rPr lang="en-US" sz="3200" i="1" dirty="0"/>
              <a:t>Invest, Integrate, Instruct and Interact</a:t>
            </a:r>
            <a:endParaRPr lang="en-US" sz="3200" dirty="0"/>
          </a:p>
        </p:txBody>
      </p:sp>
    </p:spTree>
    <p:extLst>
      <p:ext uri="{BB962C8B-B14F-4D97-AF65-F5344CB8AC3E}">
        <p14:creationId xmlns:p14="http://schemas.microsoft.com/office/powerpoint/2010/main" val="622294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DC47C-2200-7A5D-AB19-77D67EF3FD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DBD210-EF3E-D11B-E0BA-F1869E00E6FA}"/>
              </a:ext>
            </a:extLst>
          </p:cNvPr>
          <p:cNvSpPr>
            <a:spLocks noGrp="1"/>
          </p:cNvSpPr>
          <p:nvPr>
            <p:ph type="title"/>
          </p:nvPr>
        </p:nvSpPr>
        <p:spPr>
          <a:xfrm>
            <a:off x="873358" y="804519"/>
            <a:ext cx="10623549" cy="1049235"/>
          </a:xfrm>
        </p:spPr>
        <p:txBody>
          <a:bodyPr>
            <a:noAutofit/>
          </a:bodyPr>
          <a:lstStyle/>
          <a:p>
            <a:r>
              <a:rPr lang="en-US" sz="4400" dirty="0"/>
              <a:t>Is </a:t>
            </a:r>
            <a:r>
              <a:rPr lang="en-US" sz="4400" dirty="0" err="1"/>
              <a:t>smpc</a:t>
            </a:r>
            <a:r>
              <a:rPr lang="en-US" sz="4400" dirty="0"/>
              <a:t> a family-integrated church?</a:t>
            </a:r>
          </a:p>
        </p:txBody>
      </p:sp>
      <p:sp>
        <p:nvSpPr>
          <p:cNvPr id="3" name="Content Placeholder 2">
            <a:extLst>
              <a:ext uri="{FF2B5EF4-FFF2-40B4-BE49-F238E27FC236}">
                <a16:creationId xmlns:a16="http://schemas.microsoft.com/office/drawing/2014/main" id="{64041FD2-8DDD-C9A6-2E00-E7A5DA9E092C}"/>
              </a:ext>
            </a:extLst>
          </p:cNvPr>
          <p:cNvSpPr>
            <a:spLocks noGrp="1"/>
          </p:cNvSpPr>
          <p:nvPr>
            <p:ph idx="1"/>
          </p:nvPr>
        </p:nvSpPr>
        <p:spPr/>
        <p:txBody>
          <a:bodyPr/>
          <a:lstStyle/>
          <a:p>
            <a:pPr marL="742950" indent="-742950">
              <a:lnSpc>
                <a:spcPct val="100000"/>
              </a:lnSpc>
              <a:spcBef>
                <a:spcPts val="400"/>
              </a:spcBef>
              <a:buFont typeface="+mj-lt"/>
              <a:buAutoNum type="arabicPeriod"/>
            </a:pPr>
            <a:r>
              <a:rPr lang="en-US" sz="4000" dirty="0"/>
              <a:t>What is the FIC movement?</a:t>
            </a:r>
          </a:p>
          <a:p>
            <a:pPr marL="742950" indent="-742950">
              <a:lnSpc>
                <a:spcPct val="100000"/>
              </a:lnSpc>
              <a:spcBef>
                <a:spcPts val="400"/>
              </a:spcBef>
              <a:buFont typeface="+mj-lt"/>
              <a:buAutoNum type="arabicPeriod"/>
            </a:pPr>
            <a:r>
              <a:rPr lang="en-US" sz="4000" dirty="0"/>
              <a:t>Valid concerns</a:t>
            </a:r>
          </a:p>
          <a:p>
            <a:pPr marL="742950" indent="-742950">
              <a:lnSpc>
                <a:spcPct val="100000"/>
              </a:lnSpc>
              <a:spcBef>
                <a:spcPts val="400"/>
              </a:spcBef>
              <a:buFont typeface="+mj-lt"/>
              <a:buAutoNum type="arabicPeriod"/>
            </a:pPr>
            <a:r>
              <a:rPr lang="en-US" sz="4000" dirty="0"/>
              <a:t>Challenges </a:t>
            </a:r>
          </a:p>
          <a:p>
            <a:pPr marL="742950" indent="-742950">
              <a:lnSpc>
                <a:spcPct val="100000"/>
              </a:lnSpc>
              <a:spcBef>
                <a:spcPts val="400"/>
              </a:spcBef>
              <a:buFont typeface="+mj-lt"/>
              <a:buAutoNum type="arabicPeriod"/>
            </a:pPr>
            <a:r>
              <a:rPr lang="en-US" sz="4000" dirty="0"/>
              <a:t>Application</a:t>
            </a:r>
          </a:p>
          <a:p>
            <a:pPr marL="742950" indent="-742950">
              <a:lnSpc>
                <a:spcPct val="100000"/>
              </a:lnSpc>
              <a:spcBef>
                <a:spcPts val="400"/>
              </a:spcBef>
              <a:buFont typeface="+mj-lt"/>
              <a:buAutoNum type="arabicPeriod"/>
            </a:pPr>
            <a:r>
              <a:rPr lang="en-US" sz="4000" dirty="0"/>
              <a:t>SMPC’s philosophy to children</a:t>
            </a:r>
          </a:p>
          <a:p>
            <a:pPr marL="742950" indent="-742950">
              <a:buFont typeface="+mj-lt"/>
              <a:buAutoNum type="arabicPeriod"/>
            </a:pPr>
            <a:endParaRPr lang="en-US" dirty="0"/>
          </a:p>
        </p:txBody>
      </p:sp>
    </p:spTree>
    <p:extLst>
      <p:ext uri="{BB962C8B-B14F-4D97-AF65-F5344CB8AC3E}">
        <p14:creationId xmlns:p14="http://schemas.microsoft.com/office/powerpoint/2010/main" val="221902002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6301</TotalTime>
  <Words>3186</Words>
  <Application>Microsoft Office PowerPoint</Application>
  <PresentationFormat>Widescreen</PresentationFormat>
  <Paragraphs>290</Paragraphs>
  <Slides>28</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Aptos</vt:lpstr>
      <vt:lpstr>Arial</vt:lpstr>
      <vt:lpstr>Courier New</vt:lpstr>
      <vt:lpstr>Gill Sans MT</vt:lpstr>
      <vt:lpstr>Wingdings</vt:lpstr>
      <vt:lpstr>Gallery</vt:lpstr>
      <vt:lpstr>Is SMPC a family-integrated church?</vt:lpstr>
      <vt:lpstr>Is smpc a family-integrated church?</vt:lpstr>
      <vt:lpstr>1.  What is the fic movement?</vt:lpstr>
      <vt:lpstr>1.  What is the fic movement?</vt:lpstr>
      <vt:lpstr>1.  What is the fic movement?</vt:lpstr>
      <vt:lpstr>1.  What is the fic movement?</vt:lpstr>
      <vt:lpstr>1.  What is the fic movement?</vt:lpstr>
      <vt:lpstr>2. Valid concerns of fic’s</vt:lpstr>
      <vt:lpstr>2.  Valid concerns of fic’s</vt:lpstr>
      <vt:lpstr>2.  Valid concerns of fic’s</vt:lpstr>
      <vt:lpstr>2.  Valid concerns of fic’s</vt:lpstr>
      <vt:lpstr>2.  Valid concerns of fic’s</vt:lpstr>
      <vt:lpstr>3.  Challenges to an fic identity</vt:lpstr>
      <vt:lpstr>3.  Challenges to an fic identity</vt:lpstr>
      <vt:lpstr>3.  Challenges to an fic identity</vt:lpstr>
      <vt:lpstr>3.  Challenges to an fic identity</vt:lpstr>
      <vt:lpstr>3.  Challenges to an fic identity</vt:lpstr>
      <vt:lpstr>3.  Challenges to an fic identity</vt:lpstr>
      <vt:lpstr>3.  Challenges to an fic identity</vt:lpstr>
      <vt:lpstr>3.  Challenges to an fic identity</vt:lpstr>
      <vt:lpstr>4.  application</vt:lpstr>
      <vt:lpstr>4.  application</vt:lpstr>
      <vt:lpstr>4.  application</vt:lpstr>
      <vt:lpstr>Is smpc a family-integrated church?</vt:lpstr>
      <vt:lpstr>Is smpc a family-integrated church?</vt:lpstr>
      <vt:lpstr>5. Spmc’s philosophy to children</vt:lpstr>
      <vt:lpstr>SMPC Youth Group Mission Statement </vt:lpstr>
      <vt:lpstr>Is smpc a family-integrated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cor overview</dc:title>
  <dc:creator>Keith Turner</dc:creator>
  <cp:lastModifiedBy>SMPC Church</cp:lastModifiedBy>
  <cp:revision>32</cp:revision>
  <dcterms:created xsi:type="dcterms:W3CDTF">2023-09-09T20:07:33Z</dcterms:created>
  <dcterms:modified xsi:type="dcterms:W3CDTF">2025-07-14T15:10:47Z</dcterms:modified>
</cp:coreProperties>
</file>